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112"/>
            <a:ext cx="12217400" cy="68691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1488017" y="1196975"/>
            <a:ext cx="9211733" cy="10826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 kern="1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2" name="副标题 2051"/>
          <p:cNvSpPr>
            <a:spLocks noGrp="1"/>
          </p:cNvSpPr>
          <p:nvPr>
            <p:ph type="subTitle" idx="1"/>
          </p:nvPr>
        </p:nvSpPr>
        <p:spPr>
          <a:xfrm>
            <a:off x="1488017" y="2422525"/>
            <a:ext cx="9218083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kern="1200">
                <a:solidFill>
                  <a:schemeClr val="tx1"/>
                </a:solidFill>
              </a:defRPr>
            </a:lvl1pPr>
            <a:lvl2pPr marL="457200" lvl="1" indent="-457200" algn="ctr">
              <a:buNone/>
              <a:defRPr kern="1200">
                <a:solidFill>
                  <a:schemeClr val="tx1"/>
                </a:solidFill>
              </a:defRPr>
            </a:lvl2pPr>
            <a:lvl3pPr marL="914400" lvl="2" indent="-914400" algn="ctr">
              <a:buNone/>
              <a:defRPr kern="1200">
                <a:solidFill>
                  <a:schemeClr val="tx1"/>
                </a:solidFill>
              </a:defRPr>
            </a:lvl3pPr>
            <a:lvl4pPr marL="1371600" lvl="3" indent="-1371600" algn="ctr">
              <a:buNone/>
              <a:defRPr kern="1200">
                <a:solidFill>
                  <a:schemeClr val="tx1"/>
                </a:solidFill>
              </a:defRPr>
            </a:lvl4pPr>
            <a:lvl5pPr marL="1828800" lvl="4" indent="-1828800" algn="ctr">
              <a:buNone/>
              <a:defRPr kern="12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70573" cy="59372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76672" cy="4953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174750"/>
            <a:ext cx="5376672" cy="4953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标题 1026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8" name="文本占位符 1027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9" name="日期占位符 1028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0" name="页脚占位符 1029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1" name="灯片编号占位符 1030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6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87805" y="1196975"/>
            <a:ext cx="9211945" cy="2957195"/>
          </a:xfrm>
        </p:spPr>
        <p:txBody>
          <a:bodyPr/>
          <a:p>
            <a:r>
              <a:rPr lang="en-US" altLang="zh-CN" dirty="0">
                <a:sym typeface="+mn-ea"/>
              </a:rPr>
              <a:t>《</a:t>
            </a:r>
            <a:r>
              <a:rPr lang="zh-CN" altLang="en-US" dirty="0">
                <a:sym typeface="+mn-ea"/>
              </a:rPr>
              <a:t>虎林市林业和草原有害生物灾害防控应急预案</a:t>
            </a:r>
            <a:r>
              <a:rPr lang="en-US" altLang="zh-CN" dirty="0">
                <a:sym typeface="+mn-ea"/>
              </a:rPr>
              <a:t>(</a:t>
            </a:r>
            <a:r>
              <a:rPr lang="zh-CN" altLang="en-US" dirty="0">
                <a:sym typeface="+mn-ea"/>
              </a:rPr>
              <a:t>征求意见稿</a:t>
            </a:r>
            <a:r>
              <a:rPr lang="en-US" altLang="zh-CN" dirty="0">
                <a:sym typeface="+mn-ea"/>
              </a:rPr>
              <a:t>)》 </a:t>
            </a:r>
            <a:r>
              <a:rPr lang="zh-CN" altLang="en-US" dirty="0">
                <a:sym typeface="+mn-ea"/>
              </a:rPr>
              <a:t>政策解读</a:t>
            </a:r>
            <a:br>
              <a:rPr lang="zh-CN" altLang="en-US" dirty="0">
                <a:latin typeface="+mj-lt"/>
                <a:ea typeface="+mj-ea"/>
                <a:cs typeface="+mj-cs"/>
              </a:rPr>
            </a:b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33550" y="4817110"/>
            <a:ext cx="9218295" cy="977900"/>
          </a:xfrm>
        </p:spPr>
        <p:txBody>
          <a:bodyPr/>
          <a:p>
            <a:r>
              <a:rPr lang="zh-CN" altLang="en-US"/>
              <a:t>虎林市林业和草原局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200785"/>
          </a:xfrm>
        </p:spPr>
        <p:txBody>
          <a:bodyPr/>
          <a:p>
            <a:r>
              <a:rPr lang="en-US" altLang="zh-CN"/>
              <a:t>6.</a:t>
            </a:r>
            <a:r>
              <a:rPr lang="zh-CN" altLang="en-US"/>
              <a:t>保障措施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b="1" dirty="0">
              <a:sym typeface="+mn-ea"/>
            </a:endParaRPr>
          </a:p>
          <a:p>
            <a:endParaRPr lang="zh-CN" b="1" dirty="0">
              <a:sym typeface="+mn-ea"/>
            </a:endParaRPr>
          </a:p>
          <a:p>
            <a:r>
              <a:rPr lang="zh-CN" b="1" dirty="0">
                <a:sym typeface="+mn-ea"/>
              </a:rPr>
              <a:t>对</a:t>
            </a:r>
            <a:r>
              <a:rPr b="1" dirty="0">
                <a:sym typeface="+mn-ea"/>
              </a:rPr>
              <a:t>通信保障</a:t>
            </a:r>
            <a:r>
              <a:rPr lang="zh-CN" b="1" dirty="0">
                <a:sym typeface="+mn-ea"/>
              </a:rPr>
              <a:t>、经费保障、物资保障、技术和科研保障、人员保障、预案奖惩</a:t>
            </a:r>
            <a:r>
              <a:rPr b="1" dirty="0">
                <a:sym typeface="+mn-ea"/>
              </a:rPr>
              <a:t>作出了相应规定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02335"/>
          </a:xfrm>
        </p:spPr>
        <p:txBody>
          <a:bodyPr/>
          <a:p>
            <a:br>
              <a:rPr lang="en-US" altLang="zh-CN" dirty="0">
                <a:sym typeface="+mn-ea"/>
              </a:rPr>
            </a:br>
            <a:r>
              <a:rPr lang="en-US" altLang="zh-CN" dirty="0">
                <a:sym typeface="+mn-ea"/>
              </a:rPr>
              <a:t>7 .</a:t>
            </a:r>
            <a:r>
              <a:rPr lang="zh-CN" altLang="en-US" dirty="0">
                <a:sym typeface="+mn-ea"/>
              </a:rPr>
              <a:t>预案管理</a:t>
            </a:r>
            <a:br>
              <a:rPr lang="zh-CN" altLang="en-US" dirty="0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r>
              <a:rPr lang="zh-CN" b="1" dirty="0">
                <a:sym typeface="+mn-ea"/>
              </a:rPr>
              <a:t>对</a:t>
            </a:r>
            <a:r>
              <a:rPr b="1" dirty="0">
                <a:sym typeface="+mn-ea"/>
              </a:rPr>
              <a:t>培训和演练</a:t>
            </a:r>
            <a:r>
              <a:rPr lang="zh-CN" b="1" dirty="0">
                <a:sym typeface="+mn-ea"/>
              </a:rPr>
              <a:t>、预案更新、预案生效时间</a:t>
            </a:r>
            <a:r>
              <a:rPr b="1" dirty="0">
                <a:sym typeface="+mn-ea"/>
              </a:rPr>
              <a:t>等内容</a:t>
            </a:r>
            <a:r>
              <a:rPr lang="zh-CN" b="1" dirty="0">
                <a:sym typeface="+mn-ea"/>
              </a:rPr>
              <a:t>做出具体规定</a:t>
            </a:r>
            <a:r>
              <a:rPr b="1" dirty="0">
                <a:sym typeface="+mn-ea"/>
              </a:rPr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09320"/>
          </a:xfrm>
        </p:spPr>
        <p:txBody>
          <a:bodyPr/>
          <a:p>
            <a:br>
              <a:rPr lang="zh-CN" altLang="en-US"/>
            </a:br>
            <a:r>
              <a:rPr lang="en-US" altLang="zh-CN"/>
              <a:t>8.</a:t>
            </a:r>
            <a:r>
              <a:rPr lang="zh-CN" altLang="en-US"/>
              <a:t>术语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  <a:p>
            <a:r>
              <a:rPr lang="zh-CN" b="1" dirty="0">
                <a:sym typeface="+mn-ea"/>
              </a:rPr>
              <a:t>对林业和草原有害生物防控术语作出解释</a:t>
            </a:r>
            <a:r>
              <a:rPr b="1" dirty="0">
                <a:sym typeface="+mn-ea"/>
              </a:rPr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270635"/>
          </a:xfrm>
        </p:spPr>
        <p:txBody>
          <a:bodyPr/>
          <a:p>
            <a:r>
              <a:rPr lang="zh-CN" dirty="0">
                <a:sym typeface="+mn-ea"/>
              </a:rPr>
              <a:t>四、解释机关及咨询电话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解释机关：虎林市林业和草原局</a:t>
            </a:r>
            <a:endParaRPr lang="en-US" altLang="zh-CN" b="1" i="0" u="none" strike="noStrike" kern="1200" cap="none" spc="0" baseline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咨询电话：</a:t>
            </a:r>
            <a:r>
              <a:rPr lang="en-US" altLang="zh-CN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0467-5827434</a:t>
            </a:r>
            <a:endParaRPr lang="zh-CN" altLang="en-US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847725"/>
          </a:xfrm>
        </p:spPr>
        <p:txBody>
          <a:bodyPr/>
          <a:p>
            <a:r>
              <a:rPr lang="zh-CN" altLang="en-US" dirty="0">
                <a:sym typeface="+mn-ea"/>
              </a:rPr>
              <a:t>一、修订背景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59865"/>
            <a:ext cx="10972800" cy="4953000"/>
          </a:xfrm>
        </p:spPr>
        <p:txBody>
          <a:bodyPr/>
          <a:p>
            <a:r>
              <a:rPr lang="zh-CN" altLang="en-US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2017年</a:t>
            </a:r>
            <a:r>
              <a:rPr lang="en-US" altLang="zh-CN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12</a:t>
            </a:r>
            <a:r>
              <a:rPr lang="zh-CN" altLang="en-US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月，我市出台《虎林市林业有害生物灾害应急预案》，对于指导我市林业有害生物灾害防控工作发挥了重要作用，但自2018年机构改革之后，现行的《应急预案》已不足以满足实际工作需要。为有效防治我市林业和草原有害生物灾害，避免和减轻有害生物灾害造成的损失，维护人民生命和财产安全，促进经济和社会的可持续发展，需对我市林业有害生物灾害应急预案进行修订。</a:t>
            </a:r>
            <a:endParaRPr lang="zh-CN" altLang="en-US" b="1">
              <a:effectLst/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41605"/>
            <a:ext cx="10972800" cy="1238885"/>
          </a:xfrm>
        </p:spPr>
        <p:txBody>
          <a:bodyPr/>
          <a:p>
            <a:r>
              <a:rPr lang="zh-CN" altLang="en-US" dirty="0">
                <a:sym typeface="+mn-ea"/>
              </a:rPr>
              <a:t>二、政策依据</a:t>
            </a:r>
            <a:br>
              <a:rPr lang="zh-CN" altLang="en-US" dirty="0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1" dirty="0">
                <a:sym typeface="+mn-ea"/>
              </a:rPr>
              <a:t>依据《中华人民共和国突发事件应对法》《中华人民共和国森林法》《中华人民共和国草原法》《中华人民共和国进出境动植物检疫法》《国家突发公共事件总体应急预案》《森林病虫害防治条例》《植物检疫条例》《重大外来林业有害生物灾害应急预案》《全国草原虫灾应急防治预案》《黑龙江省人民政府突发公共事件总体应急预案》等法律法规，并与《黑龙江省林业和草原有害生物灾害防控应急预案》《鸡西市林业和草原有害生物灾害防控应急预案》《虎林市人民政府突发公共事件总体应急预案》相衔接，制定本预案。</a:t>
            </a:r>
            <a:endParaRPr lang="zh-CN" altLang="en-US" b="1" dirty="0"/>
          </a:p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141730"/>
          </a:xfrm>
        </p:spPr>
        <p:txBody>
          <a:bodyPr/>
          <a:p>
            <a:r>
              <a:rPr lang="zh-CN" dirty="0">
                <a:sym typeface="+mn-ea"/>
              </a:rPr>
              <a:t>三、主要内容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2096770"/>
            <a:ext cx="10972800" cy="3186430"/>
          </a:xfrm>
        </p:spPr>
        <p:txBody>
          <a:bodyPr/>
          <a:p>
            <a:r>
              <a:rPr b="1" dirty="0">
                <a:sym typeface="+mn-ea"/>
              </a:rPr>
              <a:t>《应急预案》共分</a:t>
            </a:r>
            <a:r>
              <a:rPr lang="en-US" b="1" dirty="0">
                <a:sym typeface="+mn-ea"/>
              </a:rPr>
              <a:t>8</a:t>
            </a:r>
            <a:r>
              <a:rPr b="1" dirty="0">
                <a:sym typeface="+mn-ea"/>
              </a:rPr>
              <a:t>个部分。</a:t>
            </a:r>
            <a:r>
              <a:rPr lang="zh-CN" b="1" dirty="0">
                <a:sym typeface="+mn-ea"/>
              </a:rPr>
              <a:t>包括总则、组织指挥体系及职责、预警预防机制、应急响应、后期评估和善后处理、保障措施、预案管理、术语。</a:t>
            </a:r>
            <a:endParaRPr lang="zh-CN" b="1" dirty="0"/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563880"/>
            <a:ext cx="10972800" cy="1278255"/>
          </a:xfrm>
        </p:spPr>
        <p:txBody>
          <a:bodyPr/>
          <a:p>
            <a:r>
              <a:rPr lang="en-US" altLang="zh-CN"/>
              <a:t>1.</a:t>
            </a:r>
            <a:r>
              <a:rPr lang="zh-CN" altLang="en-US"/>
              <a:t>总则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841500"/>
            <a:ext cx="10972800" cy="4286250"/>
          </a:xfrm>
        </p:spPr>
        <p:txBody>
          <a:bodyPr/>
          <a:p>
            <a:endParaRPr b="1" dirty="0">
              <a:sym typeface="+mn-ea"/>
            </a:endParaRPr>
          </a:p>
          <a:p>
            <a:endParaRPr b="1" dirty="0">
              <a:sym typeface="+mn-ea"/>
            </a:endParaRPr>
          </a:p>
          <a:p>
            <a:r>
              <a:rPr b="1" dirty="0">
                <a:sym typeface="+mn-ea"/>
              </a:rPr>
              <a:t>明确了</a:t>
            </a:r>
            <a:r>
              <a:rPr lang="zh-CN" b="1" dirty="0">
                <a:sym typeface="+mn-ea"/>
              </a:rPr>
              <a:t>编制目的、编制依据和</a:t>
            </a:r>
            <a:r>
              <a:rPr b="1" dirty="0">
                <a:sym typeface="+mn-ea"/>
              </a:rPr>
              <a:t>适用范围。</a:t>
            </a:r>
            <a:endParaRPr b="1" dirty="0"/>
          </a:p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84250"/>
          </a:xfrm>
        </p:spPr>
        <p:txBody>
          <a:bodyPr/>
          <a:p>
            <a:r>
              <a:rPr lang="en-US" altLang="zh-CN" dirty="0">
                <a:sym typeface="+mn-ea"/>
              </a:rPr>
              <a:t>2.</a:t>
            </a:r>
            <a:r>
              <a:rPr lang="zh-CN" altLang="en-US" dirty="0">
                <a:sym typeface="+mn-ea"/>
              </a:rPr>
              <a:t>组织指挥体系及职责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  <a:p>
            <a:r>
              <a:rPr b="1" dirty="0">
                <a:sym typeface="+mn-ea"/>
              </a:rPr>
              <a:t>明确了指挥机构、办事机构和各成员单位的职责分工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84250"/>
          </a:xfrm>
        </p:spPr>
        <p:txBody>
          <a:bodyPr/>
          <a:p>
            <a:r>
              <a:rPr lang="en-US" altLang="zh-CN"/>
              <a:t>3.</a:t>
            </a:r>
            <a:r>
              <a:rPr lang="zh-CN" altLang="en-US"/>
              <a:t>预警和预防机制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b="1" dirty="0">
              <a:sym typeface="+mn-ea"/>
            </a:endParaRPr>
          </a:p>
          <a:p>
            <a:endParaRPr b="1" dirty="0">
              <a:sym typeface="+mn-ea"/>
            </a:endParaRPr>
          </a:p>
          <a:p>
            <a:r>
              <a:rPr b="1" dirty="0">
                <a:sym typeface="+mn-ea"/>
              </a:rPr>
              <a:t>对灾害预防体系</a:t>
            </a:r>
            <a:r>
              <a:rPr lang="zh-CN" b="1" dirty="0">
                <a:sym typeface="+mn-ea"/>
              </a:rPr>
              <a:t>、监测、灾害分级、预警发布、信息交流和科技支撑、检疫管理</a:t>
            </a:r>
            <a:r>
              <a:rPr b="1" dirty="0">
                <a:sym typeface="+mn-ea"/>
              </a:rPr>
              <a:t>作出了相应规定。</a:t>
            </a:r>
            <a:endParaRPr b="1" dirty="0"/>
          </a:p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89255"/>
            <a:ext cx="10972800" cy="1131570"/>
          </a:xfrm>
        </p:spPr>
        <p:txBody>
          <a:bodyPr/>
          <a:p>
            <a:r>
              <a:rPr lang="en-US" altLang="zh-CN"/>
              <a:t>4.</a:t>
            </a:r>
            <a:r>
              <a:rPr lang="zh-CN" altLang="en-US"/>
              <a:t>应急响应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b="1" dirty="0">
              <a:sym typeface="+mn-ea"/>
            </a:endParaRPr>
          </a:p>
          <a:p>
            <a:endParaRPr b="1" dirty="0">
              <a:sym typeface="+mn-ea"/>
            </a:endParaRPr>
          </a:p>
          <a:p>
            <a:r>
              <a:rPr b="1" dirty="0">
                <a:sym typeface="+mn-ea"/>
              </a:rPr>
              <a:t>明确了分级响应</a:t>
            </a:r>
            <a:r>
              <a:rPr lang="zh-CN" b="1" dirty="0">
                <a:sym typeface="+mn-ea"/>
              </a:rPr>
              <a:t>、</a:t>
            </a:r>
            <a:r>
              <a:rPr b="1" dirty="0">
                <a:sym typeface="+mn-ea"/>
              </a:rPr>
              <a:t>指挥协调</a:t>
            </a:r>
            <a:r>
              <a:rPr lang="zh-CN" b="1" dirty="0">
                <a:sym typeface="+mn-ea"/>
              </a:rPr>
              <a:t>、灾害处置、现场监控、 社会动员、物资使用、扩大应急、信息共享和处理、应急结束的</a:t>
            </a:r>
            <a:r>
              <a:rPr b="1" dirty="0">
                <a:sym typeface="+mn-ea"/>
              </a:rPr>
              <a:t>具体流程和措施。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09575"/>
            <a:ext cx="10972800" cy="1151255"/>
          </a:xfrm>
        </p:spPr>
        <p:txBody>
          <a:bodyPr/>
          <a:p>
            <a:r>
              <a:rPr lang="en-US" altLang="zh-CN" dirty="0">
                <a:sym typeface="+mn-ea"/>
              </a:rPr>
              <a:t>5.</a:t>
            </a:r>
            <a:r>
              <a:rPr lang="zh-CN" altLang="en-US" dirty="0">
                <a:sym typeface="+mn-ea"/>
              </a:rPr>
              <a:t>后期评估和善后处理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b="1" dirty="0">
              <a:sym typeface="+mn-ea"/>
            </a:endParaRPr>
          </a:p>
          <a:p>
            <a:endParaRPr b="1" dirty="0">
              <a:sym typeface="+mn-ea"/>
            </a:endParaRPr>
          </a:p>
          <a:p>
            <a:r>
              <a:rPr b="1" dirty="0">
                <a:sym typeface="+mn-ea"/>
              </a:rPr>
              <a:t>明确了后期评估</a:t>
            </a:r>
            <a:r>
              <a:rPr lang="zh-CN" b="1" dirty="0">
                <a:sym typeface="+mn-ea"/>
              </a:rPr>
              <a:t>、善后处理</a:t>
            </a:r>
            <a:r>
              <a:rPr b="1" dirty="0">
                <a:sym typeface="+mn-ea"/>
              </a:rPr>
              <a:t>的</a:t>
            </a:r>
            <a:r>
              <a:rPr lang="zh-CN" b="1" dirty="0">
                <a:sym typeface="+mn-ea"/>
              </a:rPr>
              <a:t>具体要求</a:t>
            </a:r>
            <a:r>
              <a:rPr b="1" dirty="0">
                <a:sym typeface="+mn-ea"/>
              </a:rPr>
              <a:t>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蓝色背景">
  <a:themeElements>
    <a:clrScheme name="">
      <a:dk1>
        <a:srgbClr val="FFFFFF"/>
      </a:dk1>
      <a:lt1>
        <a:srgbClr val="000000"/>
      </a:lt1>
      <a:dk2>
        <a:srgbClr val="E3EBF1"/>
      </a:dk2>
      <a:lt2>
        <a:srgbClr val="336699"/>
      </a:lt2>
      <a:accent1>
        <a:srgbClr val="DDDDDD"/>
      </a:accent1>
      <a:accent2>
        <a:srgbClr val="B2B2B2"/>
      </a:accent2>
      <a:accent3>
        <a:srgbClr val="AAAAAA"/>
      </a:accent3>
      <a:accent4>
        <a:srgbClr val="DCDCDC"/>
      </a:accent4>
      <a:accent5>
        <a:srgbClr val="EBEBEB"/>
      </a:accent5>
      <a:accent6>
        <a:srgbClr val="9F9F9F"/>
      </a:accent6>
      <a:hlink>
        <a:srgbClr val="0099FF"/>
      </a:hlink>
      <a:folHlink>
        <a:srgbClr val="0066FF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DDDDDD"/>
        </a:accent1>
        <a:accent2>
          <a:srgbClr val="B2B2B2"/>
        </a:accent2>
        <a:accent3>
          <a:srgbClr val="AAAAAA"/>
        </a:accent3>
        <a:accent4>
          <a:srgbClr val="DCDCDC"/>
        </a:accent4>
        <a:accent5>
          <a:srgbClr val="EBEBEB"/>
        </a:accent5>
        <a:accent6>
          <a:srgbClr val="9F9F9F"/>
        </a:accent6>
        <a:hlink>
          <a:srgbClr val="0099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896</Words>
  <Application>WPS 演示</Application>
  <PresentationFormat>宽屏</PresentationFormat>
  <Paragraphs>66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宋体</vt:lpstr>
      <vt:lpstr>Wingdings</vt:lpstr>
      <vt:lpstr>Calibri Light</vt:lpstr>
      <vt:lpstr>Calibri</vt:lpstr>
      <vt:lpstr>微软雅黑</vt:lpstr>
      <vt:lpstr>Arial Black</vt:lpstr>
      <vt:lpstr>仿宋</vt:lpstr>
      <vt:lpstr>蓝色背景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虎林市林业局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黎鸿</dc:creator>
  <cp:lastModifiedBy>黎鸿</cp:lastModifiedBy>
  <cp:revision>1</cp:revision>
  <dcterms:created xsi:type="dcterms:W3CDTF">2025-05-08T00:55:12Z</dcterms:created>
  <dcterms:modified xsi:type="dcterms:W3CDTF">2025-05-08T01:20:58Z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2052-10.8.0.5838</vt:lpwstr>
  </property>
</Properties>
</file>