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3"/>
    <p:sldId id="260" r:id="rId4"/>
    <p:sldId id="261" r:id="rId5"/>
    <p:sldId id="262" r:id="rId6"/>
  </p:sldIdLst>
  <p:sldSz cx="12192000" cy="6858000"/>
  <p:notesSz cx="6858000" cy="9144000"/>
  <p:embeddedFontLst>
    <p:embeddedFont>
      <p:font typeface="等线" panose="02010600030101010101" charset="-122"/>
      <p:regular r:id="rId10"/>
    </p:embeddedFont>
    <p:embeddedFont>
      <p:font typeface="等线 Light" panose="02010600030101010101" charset="-122"/>
      <p:regular r:id="rId11"/>
    </p:embeddedFont>
  </p:embeddedFontLst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B7A"/>
    <a:srgbClr val="5C94A8"/>
    <a:srgbClr val="C7DAE1"/>
    <a:srgbClr val="3C6270"/>
    <a:srgbClr val="F0F4F7"/>
    <a:srgbClr val="ECEDEF"/>
    <a:srgbClr val="1F1F1F"/>
    <a:srgbClr val="B6C9D0"/>
    <a:srgbClr val="BFD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5" autoAdjust="0"/>
    <p:restoredTop sz="94660"/>
  </p:normalViewPr>
  <p:slideViewPr>
    <p:cSldViewPr snapToGrid="0">
      <p:cViewPr>
        <p:scale>
          <a:sx n="66" d="100"/>
          <a:sy n="66" d="100"/>
        </p:scale>
        <p:origin x="1410" y="960"/>
      </p:cViewPr>
      <p:guideLst>
        <p:guide orient="horz" pos="2160"/>
        <p:guide pos="3840"/>
        <p:guide pos="347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font" Target="fonts/font2.fntdata"/><Relationship Id="rId10" Type="http://schemas.openxmlformats.org/officeDocument/2006/relationships/font" Target="fonts/font1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BBE8-542A-4DC7-94A6-CD031BB653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E9CA-4B73-4FAC-BE5E-8FE0505ABC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BBE8-542A-4DC7-94A6-CD031BB653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E9CA-4B73-4FAC-BE5E-8FE0505ABC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BBE8-542A-4DC7-94A6-CD031BB653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E9CA-4B73-4FAC-BE5E-8FE0505ABC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BBE8-542A-4DC7-94A6-CD031BB653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E9CA-4B73-4FAC-BE5E-8FE0505ABC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BBE8-542A-4DC7-94A6-CD031BB653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E9CA-4B73-4FAC-BE5E-8FE0505ABC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BBE8-542A-4DC7-94A6-CD031BB653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E9CA-4B73-4FAC-BE5E-8FE0505ABC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BBE8-542A-4DC7-94A6-CD031BB653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E9CA-4B73-4FAC-BE5E-8FE0505ABC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0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BBE8-542A-4DC7-94A6-CD031BB653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E9CA-4B73-4FAC-BE5E-8FE0505ABC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BBE8-542A-4DC7-94A6-CD031BB653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E9CA-4B73-4FAC-BE5E-8FE0505ABC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BBE8-542A-4DC7-94A6-CD031BB653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E9CA-4B73-4FAC-BE5E-8FE0505ABC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7DAE1"/>
            </a:gs>
            <a:gs pos="100000">
              <a:srgbClr val="B6C9D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BBE8-542A-4DC7-94A6-CD031BB653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4E9CA-4B73-4FAC-BE5E-8FE0505ABC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88794" y="569686"/>
            <a:ext cx="10914743" cy="5718629"/>
          </a:xfrm>
          <a:prstGeom prst="rect">
            <a:avLst/>
          </a:prstGeom>
          <a:solidFill>
            <a:srgbClr val="F0F4F7"/>
          </a:solidFill>
          <a:ln>
            <a:noFill/>
          </a:ln>
          <a:effectLst>
            <a:outerShdw blurRad="127000" dist="127000" dir="2700000" algn="tl" rotWithShape="0">
              <a:srgbClr val="1F1F1F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图文框 5"/>
          <p:cNvSpPr/>
          <p:nvPr/>
        </p:nvSpPr>
        <p:spPr>
          <a:xfrm>
            <a:off x="2569404" y="1901549"/>
            <a:ext cx="7053192" cy="1327703"/>
          </a:xfrm>
          <a:prstGeom prst="frame">
            <a:avLst>
              <a:gd name="adj1" fmla="val 0"/>
            </a:avLst>
          </a:prstGeom>
          <a:solidFill>
            <a:srgbClr val="C7DAE1"/>
          </a:solidFill>
          <a:ln>
            <a:solidFill>
              <a:srgbClr val="B6C9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69845" y="2082800"/>
            <a:ext cx="7153910" cy="10858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关于《虎林市住建领域“四改”工程项目建设工作实施方案》政策解读</a:t>
            </a:r>
            <a:endParaRPr lang="zh-CN" altLang="en-US" sz="3200" dirty="0">
              <a:solidFill>
                <a:schemeClr val="tx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96995" y="3466446"/>
            <a:ext cx="42926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虎林市住建局</a:t>
            </a:r>
            <a:endParaRPr lang="zh-CN" altLang="en-US" sz="2000" dirty="0">
              <a:solidFill>
                <a:schemeClr val="tx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988101" y="263935"/>
            <a:ext cx="1506769" cy="713965"/>
            <a:chOff x="988101" y="263935"/>
            <a:chExt cx="1506769" cy="713965"/>
          </a:xfrm>
        </p:grpSpPr>
        <p:sp>
          <p:nvSpPr>
            <p:cNvPr id="30" name="矩形 29"/>
            <p:cNvSpPr/>
            <p:nvPr/>
          </p:nvSpPr>
          <p:spPr>
            <a:xfrm>
              <a:off x="1332138" y="569684"/>
              <a:ext cx="406400" cy="408216"/>
            </a:xfrm>
            <a:prstGeom prst="rect">
              <a:avLst/>
            </a:prstGeom>
            <a:solidFill>
              <a:srgbClr val="F0F4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768248" y="263935"/>
              <a:ext cx="726622" cy="713965"/>
              <a:chOff x="882650" y="263935"/>
              <a:chExt cx="726622" cy="713965"/>
            </a:xfrm>
          </p:grpSpPr>
          <p:sp>
            <p:nvSpPr>
              <p:cNvPr id="21" name="圆: 空心 20"/>
              <p:cNvSpPr/>
              <p:nvPr/>
            </p:nvSpPr>
            <p:spPr>
              <a:xfrm>
                <a:off x="997770" y="263935"/>
                <a:ext cx="611502" cy="611500"/>
              </a:xfrm>
              <a:prstGeom prst="donut">
                <a:avLst>
                  <a:gd name="adj" fmla="val 14608"/>
                </a:avLst>
              </a:prstGeom>
              <a:solidFill>
                <a:srgbClr val="5C94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882650" y="569684"/>
                <a:ext cx="406400" cy="408216"/>
              </a:xfrm>
              <a:prstGeom prst="rect">
                <a:avLst/>
              </a:prstGeom>
              <a:solidFill>
                <a:srgbClr val="F0F4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173162" y="731791"/>
                <a:ext cx="231775" cy="231775"/>
              </a:xfrm>
              <a:prstGeom prst="ellipse">
                <a:avLst/>
              </a:prstGeom>
              <a:solidFill>
                <a:srgbClr val="C7DAE1"/>
              </a:solidFill>
              <a:ln>
                <a:noFill/>
              </a:ln>
              <a:effectLst>
                <a:innerShdw blurRad="63500" dist="50800" dir="13500000">
                  <a:srgbClr val="5C94A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373708" y="263935"/>
              <a:ext cx="726622" cy="713965"/>
              <a:chOff x="882650" y="263935"/>
              <a:chExt cx="726622" cy="713965"/>
            </a:xfrm>
          </p:grpSpPr>
          <p:sp>
            <p:nvSpPr>
              <p:cNvPr id="34" name="圆: 空心 33"/>
              <p:cNvSpPr/>
              <p:nvPr/>
            </p:nvSpPr>
            <p:spPr>
              <a:xfrm>
                <a:off x="997770" y="263935"/>
                <a:ext cx="611502" cy="611500"/>
              </a:xfrm>
              <a:prstGeom prst="donut">
                <a:avLst>
                  <a:gd name="adj" fmla="val 14608"/>
                </a:avLst>
              </a:prstGeom>
              <a:solidFill>
                <a:srgbClr val="5C94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882650" y="569684"/>
                <a:ext cx="406400" cy="408216"/>
              </a:xfrm>
              <a:prstGeom prst="rect">
                <a:avLst/>
              </a:prstGeom>
              <a:solidFill>
                <a:srgbClr val="F0F4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173162" y="731791"/>
                <a:ext cx="231775" cy="231775"/>
              </a:xfrm>
              <a:prstGeom prst="ellipse">
                <a:avLst/>
              </a:prstGeom>
              <a:solidFill>
                <a:srgbClr val="C7DAE1"/>
              </a:solidFill>
              <a:ln>
                <a:noFill/>
              </a:ln>
              <a:effectLst>
                <a:innerShdw blurRad="63500" dist="50800" dir="13500000">
                  <a:srgbClr val="5C94A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988101" y="263935"/>
              <a:ext cx="726622" cy="713965"/>
              <a:chOff x="882650" y="263935"/>
              <a:chExt cx="726622" cy="713965"/>
            </a:xfrm>
          </p:grpSpPr>
          <p:sp>
            <p:nvSpPr>
              <p:cNvPr id="38" name="圆: 空心 37"/>
              <p:cNvSpPr/>
              <p:nvPr/>
            </p:nvSpPr>
            <p:spPr>
              <a:xfrm>
                <a:off x="997770" y="263935"/>
                <a:ext cx="611502" cy="611500"/>
              </a:xfrm>
              <a:prstGeom prst="donut">
                <a:avLst>
                  <a:gd name="adj" fmla="val 14608"/>
                </a:avLst>
              </a:prstGeom>
              <a:solidFill>
                <a:srgbClr val="5C94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882650" y="569684"/>
                <a:ext cx="406400" cy="408216"/>
              </a:xfrm>
              <a:prstGeom prst="rect">
                <a:avLst/>
              </a:prstGeom>
              <a:solidFill>
                <a:srgbClr val="F0F4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173162" y="731791"/>
                <a:ext cx="231775" cy="231775"/>
              </a:xfrm>
              <a:prstGeom prst="ellipse">
                <a:avLst/>
              </a:prstGeom>
              <a:solidFill>
                <a:srgbClr val="C7DAE1"/>
              </a:solidFill>
              <a:ln>
                <a:noFill/>
              </a:ln>
              <a:effectLst>
                <a:innerShdw blurRad="63500" dist="50800" dir="13500000">
                  <a:srgbClr val="5C94A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" name="任意多边形: 形状 47"/>
            <p:cNvSpPr/>
            <p:nvPr/>
          </p:nvSpPr>
          <p:spPr>
            <a:xfrm>
              <a:off x="1409016" y="669763"/>
              <a:ext cx="195263" cy="202234"/>
            </a:xfrm>
            <a:custGeom>
              <a:avLst/>
              <a:gdLst>
                <a:gd name="connsiteX0" fmla="*/ 195263 w 195263"/>
                <a:gd name="connsiteY0" fmla="*/ 0 h 202234"/>
                <a:gd name="connsiteX1" fmla="*/ 195263 w 195263"/>
                <a:gd name="connsiteY1" fmla="*/ 137252 h 202234"/>
                <a:gd name="connsiteX2" fmla="*/ 179792 w 195263"/>
                <a:gd name="connsiteY2" fmla="*/ 150017 h 202234"/>
                <a:gd name="connsiteX3" fmla="*/ 8843 w 195263"/>
                <a:gd name="connsiteY3" fmla="*/ 202234 h 202234"/>
                <a:gd name="connsiteX4" fmla="*/ 0 w 195263"/>
                <a:gd name="connsiteY4" fmla="*/ 201343 h 202234"/>
                <a:gd name="connsiteX5" fmla="*/ 0 w 195263"/>
                <a:gd name="connsiteY5" fmla="*/ 112015 h 202234"/>
                <a:gd name="connsiteX6" fmla="*/ 8843 w 195263"/>
                <a:gd name="connsiteY6" fmla="*/ 112906 h 202234"/>
                <a:gd name="connsiteX7" fmla="*/ 161877 w 195263"/>
                <a:gd name="connsiteY7" fmla="*/ 49518 h 2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263" h="202234">
                  <a:moveTo>
                    <a:pt x="195263" y="0"/>
                  </a:moveTo>
                  <a:lnTo>
                    <a:pt x="195263" y="137252"/>
                  </a:lnTo>
                  <a:lnTo>
                    <a:pt x="179792" y="150017"/>
                  </a:lnTo>
                  <a:cubicBezTo>
                    <a:pt x="130993" y="182984"/>
                    <a:pt x="72166" y="202234"/>
                    <a:pt x="8843" y="202234"/>
                  </a:cubicBezTo>
                  <a:lnTo>
                    <a:pt x="0" y="201343"/>
                  </a:lnTo>
                  <a:lnTo>
                    <a:pt x="0" y="112015"/>
                  </a:lnTo>
                  <a:lnTo>
                    <a:pt x="8843" y="112906"/>
                  </a:lnTo>
                  <a:cubicBezTo>
                    <a:pt x="68607" y="112906"/>
                    <a:pt x="122712" y="88682"/>
                    <a:pt x="161877" y="49518"/>
                  </a:cubicBezTo>
                  <a:close/>
                </a:path>
              </a:pathLst>
            </a:custGeom>
            <a:solidFill>
              <a:srgbClr val="5C9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1790016" y="669763"/>
              <a:ext cx="195263" cy="202234"/>
            </a:xfrm>
            <a:custGeom>
              <a:avLst/>
              <a:gdLst>
                <a:gd name="connsiteX0" fmla="*/ 195263 w 195263"/>
                <a:gd name="connsiteY0" fmla="*/ 0 h 202234"/>
                <a:gd name="connsiteX1" fmla="*/ 195263 w 195263"/>
                <a:gd name="connsiteY1" fmla="*/ 137252 h 202234"/>
                <a:gd name="connsiteX2" fmla="*/ 179792 w 195263"/>
                <a:gd name="connsiteY2" fmla="*/ 150017 h 202234"/>
                <a:gd name="connsiteX3" fmla="*/ 8843 w 195263"/>
                <a:gd name="connsiteY3" fmla="*/ 202234 h 202234"/>
                <a:gd name="connsiteX4" fmla="*/ 0 w 195263"/>
                <a:gd name="connsiteY4" fmla="*/ 201343 h 202234"/>
                <a:gd name="connsiteX5" fmla="*/ 0 w 195263"/>
                <a:gd name="connsiteY5" fmla="*/ 112015 h 202234"/>
                <a:gd name="connsiteX6" fmla="*/ 8843 w 195263"/>
                <a:gd name="connsiteY6" fmla="*/ 112906 h 202234"/>
                <a:gd name="connsiteX7" fmla="*/ 161877 w 195263"/>
                <a:gd name="connsiteY7" fmla="*/ 49518 h 2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263" h="202234">
                  <a:moveTo>
                    <a:pt x="195263" y="0"/>
                  </a:moveTo>
                  <a:lnTo>
                    <a:pt x="195263" y="137252"/>
                  </a:lnTo>
                  <a:lnTo>
                    <a:pt x="179792" y="150017"/>
                  </a:lnTo>
                  <a:cubicBezTo>
                    <a:pt x="130993" y="182984"/>
                    <a:pt x="72166" y="202234"/>
                    <a:pt x="8843" y="202234"/>
                  </a:cubicBezTo>
                  <a:lnTo>
                    <a:pt x="0" y="201343"/>
                  </a:lnTo>
                  <a:lnTo>
                    <a:pt x="0" y="112015"/>
                  </a:lnTo>
                  <a:lnTo>
                    <a:pt x="8843" y="112906"/>
                  </a:lnTo>
                  <a:cubicBezTo>
                    <a:pt x="68607" y="112906"/>
                    <a:pt x="122712" y="88682"/>
                    <a:pt x="161877" y="49518"/>
                  </a:cubicBezTo>
                  <a:close/>
                </a:path>
              </a:pathLst>
            </a:custGeom>
            <a:solidFill>
              <a:srgbClr val="5C9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任意多边形: 形状 59"/>
            <p:cNvSpPr/>
            <p:nvPr/>
          </p:nvSpPr>
          <p:spPr>
            <a:xfrm>
              <a:off x="2189673" y="669763"/>
              <a:ext cx="195263" cy="202234"/>
            </a:xfrm>
            <a:custGeom>
              <a:avLst/>
              <a:gdLst>
                <a:gd name="connsiteX0" fmla="*/ 195263 w 195263"/>
                <a:gd name="connsiteY0" fmla="*/ 0 h 202234"/>
                <a:gd name="connsiteX1" fmla="*/ 195263 w 195263"/>
                <a:gd name="connsiteY1" fmla="*/ 137252 h 202234"/>
                <a:gd name="connsiteX2" fmla="*/ 179792 w 195263"/>
                <a:gd name="connsiteY2" fmla="*/ 150017 h 202234"/>
                <a:gd name="connsiteX3" fmla="*/ 8843 w 195263"/>
                <a:gd name="connsiteY3" fmla="*/ 202234 h 202234"/>
                <a:gd name="connsiteX4" fmla="*/ 0 w 195263"/>
                <a:gd name="connsiteY4" fmla="*/ 201343 h 202234"/>
                <a:gd name="connsiteX5" fmla="*/ 0 w 195263"/>
                <a:gd name="connsiteY5" fmla="*/ 112015 h 202234"/>
                <a:gd name="connsiteX6" fmla="*/ 8843 w 195263"/>
                <a:gd name="connsiteY6" fmla="*/ 112906 h 202234"/>
                <a:gd name="connsiteX7" fmla="*/ 161877 w 195263"/>
                <a:gd name="connsiteY7" fmla="*/ 49518 h 2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263" h="202234">
                  <a:moveTo>
                    <a:pt x="195263" y="0"/>
                  </a:moveTo>
                  <a:lnTo>
                    <a:pt x="195263" y="137252"/>
                  </a:lnTo>
                  <a:lnTo>
                    <a:pt x="179792" y="150017"/>
                  </a:lnTo>
                  <a:cubicBezTo>
                    <a:pt x="130993" y="182984"/>
                    <a:pt x="72166" y="202234"/>
                    <a:pt x="8843" y="202234"/>
                  </a:cubicBezTo>
                  <a:lnTo>
                    <a:pt x="0" y="201343"/>
                  </a:lnTo>
                  <a:lnTo>
                    <a:pt x="0" y="112015"/>
                  </a:lnTo>
                  <a:lnTo>
                    <a:pt x="8843" y="112906"/>
                  </a:lnTo>
                  <a:cubicBezTo>
                    <a:pt x="68607" y="112906"/>
                    <a:pt x="122712" y="88682"/>
                    <a:pt x="161877" y="49518"/>
                  </a:cubicBezTo>
                  <a:close/>
                </a:path>
              </a:pathLst>
            </a:custGeom>
            <a:solidFill>
              <a:srgbClr val="5C9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582010" y="263935"/>
            <a:ext cx="1506769" cy="713965"/>
            <a:chOff x="988101" y="263935"/>
            <a:chExt cx="1506769" cy="713965"/>
          </a:xfrm>
        </p:grpSpPr>
        <p:sp>
          <p:nvSpPr>
            <p:cNvPr id="63" name="矩形 62"/>
            <p:cNvSpPr/>
            <p:nvPr/>
          </p:nvSpPr>
          <p:spPr>
            <a:xfrm>
              <a:off x="1332138" y="569684"/>
              <a:ext cx="406400" cy="408216"/>
            </a:xfrm>
            <a:prstGeom prst="rect">
              <a:avLst/>
            </a:prstGeom>
            <a:solidFill>
              <a:srgbClr val="F0F4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1768248" y="263935"/>
              <a:ext cx="726622" cy="713965"/>
              <a:chOff x="882650" y="263935"/>
              <a:chExt cx="726622" cy="713965"/>
            </a:xfrm>
          </p:grpSpPr>
          <p:sp>
            <p:nvSpPr>
              <p:cNvPr id="76" name="圆: 空心 75"/>
              <p:cNvSpPr/>
              <p:nvPr/>
            </p:nvSpPr>
            <p:spPr>
              <a:xfrm>
                <a:off x="997770" y="263935"/>
                <a:ext cx="611502" cy="611500"/>
              </a:xfrm>
              <a:prstGeom prst="donut">
                <a:avLst>
                  <a:gd name="adj" fmla="val 14608"/>
                </a:avLst>
              </a:prstGeom>
              <a:solidFill>
                <a:srgbClr val="5C94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882650" y="569684"/>
                <a:ext cx="406400" cy="408216"/>
              </a:xfrm>
              <a:prstGeom prst="rect">
                <a:avLst/>
              </a:prstGeom>
              <a:solidFill>
                <a:srgbClr val="F0F4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1173162" y="731791"/>
                <a:ext cx="231775" cy="231775"/>
              </a:xfrm>
              <a:prstGeom prst="ellipse">
                <a:avLst/>
              </a:prstGeom>
              <a:solidFill>
                <a:srgbClr val="C7DAE1"/>
              </a:solidFill>
              <a:ln>
                <a:noFill/>
              </a:ln>
              <a:effectLst>
                <a:innerShdw blurRad="63500" dist="50800" dir="13500000">
                  <a:srgbClr val="5C94A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1373708" y="263935"/>
              <a:ext cx="726622" cy="713965"/>
              <a:chOff x="882650" y="263935"/>
              <a:chExt cx="726622" cy="713965"/>
            </a:xfrm>
          </p:grpSpPr>
          <p:sp>
            <p:nvSpPr>
              <p:cNvPr id="73" name="圆: 空心 72"/>
              <p:cNvSpPr/>
              <p:nvPr/>
            </p:nvSpPr>
            <p:spPr>
              <a:xfrm>
                <a:off x="997770" y="263935"/>
                <a:ext cx="611502" cy="611500"/>
              </a:xfrm>
              <a:prstGeom prst="donut">
                <a:avLst>
                  <a:gd name="adj" fmla="val 14608"/>
                </a:avLst>
              </a:prstGeom>
              <a:solidFill>
                <a:srgbClr val="5C94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882650" y="569684"/>
                <a:ext cx="406400" cy="408216"/>
              </a:xfrm>
              <a:prstGeom prst="rect">
                <a:avLst/>
              </a:prstGeom>
              <a:solidFill>
                <a:srgbClr val="F0F4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1173162" y="731791"/>
                <a:ext cx="231775" cy="231775"/>
              </a:xfrm>
              <a:prstGeom prst="ellipse">
                <a:avLst/>
              </a:prstGeom>
              <a:solidFill>
                <a:srgbClr val="C7DAE1"/>
              </a:solidFill>
              <a:ln>
                <a:noFill/>
              </a:ln>
              <a:effectLst>
                <a:innerShdw blurRad="63500" dist="50800" dir="13500000">
                  <a:srgbClr val="5C94A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988101" y="263935"/>
              <a:ext cx="726622" cy="713965"/>
              <a:chOff x="882650" y="263935"/>
              <a:chExt cx="726622" cy="713965"/>
            </a:xfrm>
          </p:grpSpPr>
          <p:sp>
            <p:nvSpPr>
              <p:cNvPr id="70" name="圆: 空心 69"/>
              <p:cNvSpPr/>
              <p:nvPr/>
            </p:nvSpPr>
            <p:spPr>
              <a:xfrm>
                <a:off x="997770" y="263935"/>
                <a:ext cx="611502" cy="611500"/>
              </a:xfrm>
              <a:prstGeom prst="donut">
                <a:avLst>
                  <a:gd name="adj" fmla="val 14608"/>
                </a:avLst>
              </a:prstGeom>
              <a:solidFill>
                <a:srgbClr val="5C94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882650" y="569684"/>
                <a:ext cx="406400" cy="408216"/>
              </a:xfrm>
              <a:prstGeom prst="rect">
                <a:avLst/>
              </a:prstGeom>
              <a:solidFill>
                <a:srgbClr val="F0F4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1173162" y="731791"/>
                <a:ext cx="231775" cy="231775"/>
              </a:xfrm>
              <a:prstGeom prst="ellipse">
                <a:avLst/>
              </a:prstGeom>
              <a:solidFill>
                <a:srgbClr val="C7DAE1"/>
              </a:solidFill>
              <a:ln>
                <a:noFill/>
              </a:ln>
              <a:effectLst>
                <a:innerShdw blurRad="63500" dist="50800" dir="13500000">
                  <a:srgbClr val="5C94A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7" name="任意多边形: 形状 66"/>
            <p:cNvSpPr/>
            <p:nvPr/>
          </p:nvSpPr>
          <p:spPr>
            <a:xfrm>
              <a:off x="1409016" y="669763"/>
              <a:ext cx="195263" cy="202234"/>
            </a:xfrm>
            <a:custGeom>
              <a:avLst/>
              <a:gdLst>
                <a:gd name="connsiteX0" fmla="*/ 195263 w 195263"/>
                <a:gd name="connsiteY0" fmla="*/ 0 h 202234"/>
                <a:gd name="connsiteX1" fmla="*/ 195263 w 195263"/>
                <a:gd name="connsiteY1" fmla="*/ 137252 h 202234"/>
                <a:gd name="connsiteX2" fmla="*/ 179792 w 195263"/>
                <a:gd name="connsiteY2" fmla="*/ 150017 h 202234"/>
                <a:gd name="connsiteX3" fmla="*/ 8843 w 195263"/>
                <a:gd name="connsiteY3" fmla="*/ 202234 h 202234"/>
                <a:gd name="connsiteX4" fmla="*/ 0 w 195263"/>
                <a:gd name="connsiteY4" fmla="*/ 201343 h 202234"/>
                <a:gd name="connsiteX5" fmla="*/ 0 w 195263"/>
                <a:gd name="connsiteY5" fmla="*/ 112015 h 202234"/>
                <a:gd name="connsiteX6" fmla="*/ 8843 w 195263"/>
                <a:gd name="connsiteY6" fmla="*/ 112906 h 202234"/>
                <a:gd name="connsiteX7" fmla="*/ 161877 w 195263"/>
                <a:gd name="connsiteY7" fmla="*/ 49518 h 2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263" h="202234">
                  <a:moveTo>
                    <a:pt x="195263" y="0"/>
                  </a:moveTo>
                  <a:lnTo>
                    <a:pt x="195263" y="137252"/>
                  </a:lnTo>
                  <a:lnTo>
                    <a:pt x="179792" y="150017"/>
                  </a:lnTo>
                  <a:cubicBezTo>
                    <a:pt x="130993" y="182984"/>
                    <a:pt x="72166" y="202234"/>
                    <a:pt x="8843" y="202234"/>
                  </a:cubicBezTo>
                  <a:lnTo>
                    <a:pt x="0" y="201343"/>
                  </a:lnTo>
                  <a:lnTo>
                    <a:pt x="0" y="112015"/>
                  </a:lnTo>
                  <a:lnTo>
                    <a:pt x="8843" y="112906"/>
                  </a:lnTo>
                  <a:cubicBezTo>
                    <a:pt x="68607" y="112906"/>
                    <a:pt x="122712" y="88682"/>
                    <a:pt x="161877" y="49518"/>
                  </a:cubicBezTo>
                  <a:close/>
                </a:path>
              </a:pathLst>
            </a:custGeom>
            <a:solidFill>
              <a:srgbClr val="5C9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任意多边形: 形状 67"/>
            <p:cNvSpPr/>
            <p:nvPr/>
          </p:nvSpPr>
          <p:spPr>
            <a:xfrm>
              <a:off x="1790016" y="669763"/>
              <a:ext cx="195263" cy="202234"/>
            </a:xfrm>
            <a:custGeom>
              <a:avLst/>
              <a:gdLst>
                <a:gd name="connsiteX0" fmla="*/ 195263 w 195263"/>
                <a:gd name="connsiteY0" fmla="*/ 0 h 202234"/>
                <a:gd name="connsiteX1" fmla="*/ 195263 w 195263"/>
                <a:gd name="connsiteY1" fmla="*/ 137252 h 202234"/>
                <a:gd name="connsiteX2" fmla="*/ 179792 w 195263"/>
                <a:gd name="connsiteY2" fmla="*/ 150017 h 202234"/>
                <a:gd name="connsiteX3" fmla="*/ 8843 w 195263"/>
                <a:gd name="connsiteY3" fmla="*/ 202234 h 202234"/>
                <a:gd name="connsiteX4" fmla="*/ 0 w 195263"/>
                <a:gd name="connsiteY4" fmla="*/ 201343 h 202234"/>
                <a:gd name="connsiteX5" fmla="*/ 0 w 195263"/>
                <a:gd name="connsiteY5" fmla="*/ 112015 h 202234"/>
                <a:gd name="connsiteX6" fmla="*/ 8843 w 195263"/>
                <a:gd name="connsiteY6" fmla="*/ 112906 h 202234"/>
                <a:gd name="connsiteX7" fmla="*/ 161877 w 195263"/>
                <a:gd name="connsiteY7" fmla="*/ 49518 h 2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263" h="202234">
                  <a:moveTo>
                    <a:pt x="195263" y="0"/>
                  </a:moveTo>
                  <a:lnTo>
                    <a:pt x="195263" y="137252"/>
                  </a:lnTo>
                  <a:lnTo>
                    <a:pt x="179792" y="150017"/>
                  </a:lnTo>
                  <a:cubicBezTo>
                    <a:pt x="130993" y="182984"/>
                    <a:pt x="72166" y="202234"/>
                    <a:pt x="8843" y="202234"/>
                  </a:cubicBezTo>
                  <a:lnTo>
                    <a:pt x="0" y="201343"/>
                  </a:lnTo>
                  <a:lnTo>
                    <a:pt x="0" y="112015"/>
                  </a:lnTo>
                  <a:lnTo>
                    <a:pt x="8843" y="112906"/>
                  </a:lnTo>
                  <a:cubicBezTo>
                    <a:pt x="68607" y="112906"/>
                    <a:pt x="122712" y="88682"/>
                    <a:pt x="161877" y="49518"/>
                  </a:cubicBezTo>
                  <a:close/>
                </a:path>
              </a:pathLst>
            </a:custGeom>
            <a:solidFill>
              <a:srgbClr val="5C9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任意多边形: 形状 68"/>
            <p:cNvSpPr/>
            <p:nvPr/>
          </p:nvSpPr>
          <p:spPr>
            <a:xfrm>
              <a:off x="2189673" y="669763"/>
              <a:ext cx="195263" cy="202234"/>
            </a:xfrm>
            <a:custGeom>
              <a:avLst/>
              <a:gdLst>
                <a:gd name="connsiteX0" fmla="*/ 195263 w 195263"/>
                <a:gd name="connsiteY0" fmla="*/ 0 h 202234"/>
                <a:gd name="connsiteX1" fmla="*/ 195263 w 195263"/>
                <a:gd name="connsiteY1" fmla="*/ 137252 h 202234"/>
                <a:gd name="connsiteX2" fmla="*/ 179792 w 195263"/>
                <a:gd name="connsiteY2" fmla="*/ 150017 h 202234"/>
                <a:gd name="connsiteX3" fmla="*/ 8843 w 195263"/>
                <a:gd name="connsiteY3" fmla="*/ 202234 h 202234"/>
                <a:gd name="connsiteX4" fmla="*/ 0 w 195263"/>
                <a:gd name="connsiteY4" fmla="*/ 201343 h 202234"/>
                <a:gd name="connsiteX5" fmla="*/ 0 w 195263"/>
                <a:gd name="connsiteY5" fmla="*/ 112015 h 202234"/>
                <a:gd name="connsiteX6" fmla="*/ 8843 w 195263"/>
                <a:gd name="connsiteY6" fmla="*/ 112906 h 202234"/>
                <a:gd name="connsiteX7" fmla="*/ 161877 w 195263"/>
                <a:gd name="connsiteY7" fmla="*/ 49518 h 20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263" h="202234">
                  <a:moveTo>
                    <a:pt x="195263" y="0"/>
                  </a:moveTo>
                  <a:lnTo>
                    <a:pt x="195263" y="137252"/>
                  </a:lnTo>
                  <a:lnTo>
                    <a:pt x="179792" y="150017"/>
                  </a:lnTo>
                  <a:cubicBezTo>
                    <a:pt x="130993" y="182984"/>
                    <a:pt x="72166" y="202234"/>
                    <a:pt x="8843" y="202234"/>
                  </a:cubicBezTo>
                  <a:lnTo>
                    <a:pt x="0" y="201343"/>
                  </a:lnTo>
                  <a:lnTo>
                    <a:pt x="0" y="112015"/>
                  </a:lnTo>
                  <a:lnTo>
                    <a:pt x="8843" y="112906"/>
                  </a:lnTo>
                  <a:cubicBezTo>
                    <a:pt x="68607" y="112906"/>
                    <a:pt x="122712" y="88682"/>
                    <a:pt x="161877" y="49518"/>
                  </a:cubicBezTo>
                  <a:close/>
                </a:path>
              </a:pathLst>
            </a:custGeom>
            <a:solidFill>
              <a:srgbClr val="5C9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9" name="矩形 78"/>
          <p:cNvSpPr/>
          <p:nvPr/>
        </p:nvSpPr>
        <p:spPr>
          <a:xfrm>
            <a:off x="638629" y="5983288"/>
            <a:ext cx="10914742" cy="192249"/>
          </a:xfrm>
          <a:prstGeom prst="rect">
            <a:avLst/>
          </a:prstGeom>
          <a:solidFill>
            <a:srgbClr val="5C9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9723562" y="5983288"/>
            <a:ext cx="1307464" cy="192249"/>
            <a:chOff x="9723562" y="5983288"/>
            <a:chExt cx="1307464" cy="192249"/>
          </a:xfrm>
        </p:grpSpPr>
        <p:sp>
          <p:nvSpPr>
            <p:cNvPr id="80" name="平行四边形 79"/>
            <p:cNvSpPr/>
            <p:nvPr/>
          </p:nvSpPr>
          <p:spPr>
            <a:xfrm>
              <a:off x="10174451" y="5983288"/>
              <a:ext cx="405685" cy="192249"/>
            </a:xfrm>
            <a:prstGeom prst="parallelogram">
              <a:avLst>
                <a:gd name="adj" fmla="val 109352"/>
              </a:avLst>
            </a:prstGeom>
            <a:solidFill>
              <a:srgbClr val="F0F4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平行四边形 80"/>
            <p:cNvSpPr/>
            <p:nvPr/>
          </p:nvSpPr>
          <p:spPr>
            <a:xfrm>
              <a:off x="10625341" y="5983288"/>
              <a:ext cx="405685" cy="192249"/>
            </a:xfrm>
            <a:prstGeom prst="parallelogram">
              <a:avLst>
                <a:gd name="adj" fmla="val 109352"/>
              </a:avLst>
            </a:prstGeom>
            <a:solidFill>
              <a:srgbClr val="F0F4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平行四边形 81"/>
            <p:cNvSpPr/>
            <p:nvPr/>
          </p:nvSpPr>
          <p:spPr>
            <a:xfrm>
              <a:off x="9723562" y="5983288"/>
              <a:ext cx="405685" cy="192249"/>
            </a:xfrm>
            <a:prstGeom prst="parallelogram">
              <a:avLst>
                <a:gd name="adj" fmla="val 109352"/>
              </a:avLst>
            </a:prstGeom>
            <a:solidFill>
              <a:srgbClr val="F0F4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49828" y="1078881"/>
            <a:ext cx="9492342" cy="4700236"/>
          </a:xfrm>
          <a:prstGeom prst="rect">
            <a:avLst/>
          </a:prstGeom>
          <a:solidFill>
            <a:srgbClr val="F0F4F7"/>
          </a:solidFill>
          <a:ln>
            <a:noFill/>
          </a:ln>
          <a:effectLst>
            <a:outerShdw blurRad="127000" dist="127000" dir="2700000" algn="tl" rotWithShape="0">
              <a:srgbClr val="1F1F1F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349828" y="5438634"/>
            <a:ext cx="9492343" cy="340483"/>
          </a:xfrm>
          <a:prstGeom prst="rect">
            <a:avLst/>
          </a:prstGeom>
          <a:solidFill>
            <a:srgbClr val="5C9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78710" y="1891030"/>
            <a:ext cx="7434580" cy="2248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000" dirty="0">
                <a:solidFill>
                  <a:srgbClr val="3C6270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根据省住建厅《住建领域“四改”工程项目申报工作指南》文件要求，结合我市实际，经与发改、财政、综合执法局、民政等相关职能部门研究，印发了《虎林市住建领域“四改”工程项目建设工作实施方案》（虎政办发[2021]3号），文件中对城镇老旧小区改造、棚户区改造、供热老旧管网改造、二次供水设施改造工作进行了明确规定。</a:t>
            </a:r>
            <a:endParaRPr lang="zh-CN" altLang="en-US" sz="2000" dirty="0">
              <a:solidFill>
                <a:schemeClr val="tx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49828" y="1078881"/>
            <a:ext cx="9492342" cy="4700236"/>
          </a:xfrm>
          <a:prstGeom prst="rect">
            <a:avLst/>
          </a:prstGeom>
          <a:solidFill>
            <a:srgbClr val="F0F4F7"/>
          </a:solidFill>
          <a:ln>
            <a:noFill/>
          </a:ln>
          <a:effectLst>
            <a:outerShdw blurRad="127000" dist="127000" dir="2700000" algn="tl" rotWithShape="0">
              <a:srgbClr val="1F1F1F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349828" y="5438634"/>
            <a:ext cx="9492343" cy="340483"/>
          </a:xfrm>
          <a:prstGeom prst="rect">
            <a:avLst/>
          </a:prstGeom>
          <a:solidFill>
            <a:srgbClr val="5C9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29155" y="1224280"/>
            <a:ext cx="7635875" cy="3754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一、我市出台《虎林市住建领域“四改”工程项目建设工作实施方案》（虎政办发[2021]3号）的背景</a:t>
            </a:r>
            <a:endParaRPr lang="zh-CN" altLang="en-US" dirty="0">
              <a:solidFill>
                <a:schemeClr val="tx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  <a:p>
            <a:pPr algn="ctr"/>
            <a:endParaRPr lang="zh-CN" altLang="en-US" dirty="0">
              <a:solidFill>
                <a:schemeClr val="tx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  <a:p>
            <a:pPr algn="l"/>
            <a:r>
              <a:rPr lang="en-US" altLang="zh-CN" dirty="0">
                <a:solidFill>
                  <a:schemeClr val="tx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近年来，省委、省政府高度重视城镇老旧小区改造、棚户区改造、供热管网改造、二次供水设施改造工作（简称“四改”工程），将其作为改善住房条件和人居环境、促进经济增长的重要抓手。省住建厅《住建领域“四改”工程项目申报工作指南》文件中对城镇老旧小区改造、棚户区改造、供热老旧管网改造、二次供水设施改造工作进行了明确规定，该方案的实施是可以有效解决“四改”工程项目准备不充分不成熟、前期手续办理慢、违规违法建</a:t>
            </a:r>
            <a:r>
              <a:rPr lang="zh-CN" altLang="en-US" sz="1800" dirty="0">
                <a:solidFill>
                  <a:schemeClr val="tx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设等突出问题。</a:t>
            </a:r>
            <a:endParaRPr lang="zh-CN" altLang="en-US" sz="1800" dirty="0">
              <a:solidFill>
                <a:schemeClr val="tx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49828" y="1078881"/>
            <a:ext cx="9492342" cy="4700236"/>
          </a:xfrm>
          <a:prstGeom prst="rect">
            <a:avLst/>
          </a:prstGeom>
          <a:solidFill>
            <a:srgbClr val="F0F4F7"/>
          </a:solidFill>
          <a:ln>
            <a:noFill/>
          </a:ln>
          <a:effectLst>
            <a:outerShdw blurRad="127000" dist="127000" dir="2700000" algn="tl" rotWithShape="0">
              <a:srgbClr val="1F1F1F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349828" y="5438634"/>
            <a:ext cx="9492343" cy="340483"/>
          </a:xfrm>
          <a:prstGeom prst="rect">
            <a:avLst/>
          </a:prstGeom>
          <a:solidFill>
            <a:srgbClr val="5C9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32635" y="1468755"/>
            <a:ext cx="8347075" cy="3601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二、关于《方案》内容解读</a:t>
            </a:r>
            <a:endParaRPr lang="zh-CN" altLang="en-US" dirty="0">
              <a:solidFill>
                <a:schemeClr val="tx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  <a:p>
            <a:pPr algn="ctr"/>
            <a:endParaRPr lang="zh-CN" altLang="en-US" dirty="0">
              <a:solidFill>
                <a:schemeClr val="tx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  <a:p>
            <a:pPr algn="l"/>
            <a:r>
              <a:rPr lang="en-US" altLang="zh-CN" dirty="0">
                <a:solidFill>
                  <a:schemeClr val="tx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  </a:t>
            </a:r>
            <a:r>
              <a:rPr lang="zh-CN" altLang="en-US" dirty="0">
                <a:solidFill>
                  <a:schemeClr val="tx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1.方案中具体阐述了“四改”工程规划编制、申报条件、项目入库、资金筹措等实施步骤和要件，为“四改”工程项目实施提供了指导意见。</a:t>
            </a:r>
            <a:endParaRPr lang="zh-CN" altLang="en-US" dirty="0">
              <a:solidFill>
                <a:schemeClr val="tx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  <a:p>
            <a:pPr algn="l"/>
            <a:endParaRPr lang="zh-CN" altLang="en-US" dirty="0">
              <a:solidFill>
                <a:schemeClr val="tx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  <a:p>
            <a:pPr algn="l"/>
            <a:r>
              <a:rPr lang="en-US" altLang="zh-CN" dirty="0">
                <a:solidFill>
                  <a:schemeClr val="tx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  </a:t>
            </a:r>
            <a:r>
              <a:rPr lang="zh-CN" altLang="en-US" dirty="0">
                <a:solidFill>
                  <a:schemeClr val="tx1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2.方案中成立了老旧小区改造项目推进组、棚户区改造项目推进组、供热老旧管网改造和二次供水设施改造项目推进组、项目质量督导组等4个小组，并明确了各成员单位职责分工，合力推进我市“四改”工程项目的申报及建设。</a:t>
            </a:r>
            <a:endParaRPr lang="zh-CN" altLang="en-US" dirty="0">
              <a:solidFill>
                <a:schemeClr val="tx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d91bec3a-6689-4311-9aba-d1d1ead987c2"/>
  <p:tag name="COMMONDATA" val="eyJjb3VudCI6MSwiaGRpZCI6IjIxYmFhNDdkYWNmNjhlODk3NzU3MDU4NmY3MDhhOTQwIiwidXNlckNvdW50Ijox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l="-8038" t="-1" r="-11342" b="-7726"/>
          </a:stretch>
        </a:blip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</Words>
  <Application>WPS 演示</Application>
  <PresentationFormat>宽屏</PresentationFormat>
  <Paragraphs>16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8" baseType="lpstr">
      <vt:lpstr>Arial</vt:lpstr>
      <vt:lpstr>宋体</vt:lpstr>
      <vt:lpstr>Wingdings</vt:lpstr>
      <vt:lpstr>阿里巴巴普惠体 M</vt:lpstr>
      <vt:lpstr>Hero</vt:lpstr>
      <vt:lpstr>微软雅黑</vt:lpstr>
      <vt:lpstr>Times New Roman</vt:lpstr>
      <vt:lpstr>阿里巴巴普惠体 R</vt:lpstr>
      <vt:lpstr>字魂95号-手刻宋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123</dc:creator>
  <cp:lastModifiedBy>狮子座的小叛逆</cp:lastModifiedBy>
  <cp:revision>17</cp:revision>
  <dcterms:created xsi:type="dcterms:W3CDTF">2020-08-12T08:49:00Z</dcterms:created>
  <dcterms:modified xsi:type="dcterms:W3CDTF">2022-12-01T02:36:35Z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KSOTemplateUUID">
    <vt:lpwstr>v1.0_mb_2WQhBIFY8pz1c31eKENmNw==</vt:lpwstr>
  </property>
  <property fmtid="{D5CDD505-2E9C-101B-9397-08002B2CF9AE}" pid="4" name="ICV">
    <vt:lpwstr>EE79C3E3AD8D40A081FF0FFFA96A198A</vt:lpwstr>
  </property>
</Properties>
</file>