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4" r:id="rId3"/>
    <p:sldId id="357" r:id="rId4"/>
    <p:sldId id="387" r:id="rId5"/>
    <p:sldId id="388" r:id="rId6"/>
    <p:sldId id="389" r:id="rId7"/>
    <p:sldId id="390" r:id="rId8"/>
    <p:sldId id="391" r:id="rId9"/>
  </p:sldIdLst>
  <p:sldSz cx="12192000" cy="6858000"/>
  <p:notesSz cx="6858000" cy="9144000"/>
  <p:embeddedFontLst>
    <p:embeddedFont>
      <p:font typeface="汉仪晓波花月圆简" panose="00020600040101010101" pitchFamily="18" charset="-122"/>
      <p:regular r:id="rId15"/>
    </p:embeddedFont>
    <p:embeddedFont>
      <p:font typeface="Open Sans Light" panose="020B0306030504020204" pitchFamily="34" charset="0"/>
      <p:regular r:id="rId16"/>
    </p:embeddedFont>
    <p:embeddedFont>
      <p:font typeface="汉仪黑方简" panose="00020600040101010101" charset="-122"/>
      <p:regular r:id="rId17"/>
    </p:embeddedFont>
    <p:embeddedFont>
      <p:font typeface="微软雅黑" panose="020B0503020204020204" pitchFamily="34" charset="-122"/>
      <p:regular r:id="rId18"/>
    </p:embeddedFont>
    <p:embeddedFont>
      <p:font typeface="汉仪中黑S" panose="00020600040101010101" charset="-122"/>
      <p:regular r:id="rId19"/>
    </p:embeddedFont>
    <p:embeddedFont>
      <p:font typeface="黑体" panose="02010609060101010101" charset="-122"/>
      <p:regular r:id="rId20"/>
    </p:embeddedFont>
    <p:embeddedFont>
      <p:font typeface="方正小标宋简体" panose="02000000000000000000" charset="-122"/>
      <p:regular r:id="rId21"/>
    </p:embeddedFont>
  </p:embeddedFontLst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04D7C"/>
    <a:srgbClr val="E2E6F2"/>
    <a:srgbClr val="036EB8"/>
    <a:srgbClr val="E0E5F2"/>
    <a:srgbClr val="114E7D"/>
    <a:srgbClr val="33588D"/>
    <a:srgbClr val="F4F4F4"/>
    <a:srgbClr val="32669A"/>
    <a:srgbClr val="A6C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4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54" y="306"/>
      </p:cViewPr>
      <p:guideLst>
        <p:guide orient="horz" pos="2118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2.xml"/><Relationship Id="rId21" Type="http://schemas.openxmlformats.org/officeDocument/2006/relationships/font" Target="fonts/font7.fntdata"/><Relationship Id="rId20" Type="http://schemas.openxmlformats.org/officeDocument/2006/relationships/font" Target="fonts/font6.fntdata"/><Relationship Id="rId2" Type="http://schemas.openxmlformats.org/officeDocument/2006/relationships/theme" Target="theme/theme1.xml"/><Relationship Id="rId19" Type="http://schemas.openxmlformats.org/officeDocument/2006/relationships/font" Target="fonts/font5.fntdata"/><Relationship Id="rId18" Type="http://schemas.openxmlformats.org/officeDocument/2006/relationships/font" Target="fonts/font4.fntdata"/><Relationship Id="rId17" Type="http://schemas.openxmlformats.org/officeDocument/2006/relationships/font" Target="fonts/font3.fntdata"/><Relationship Id="rId16" Type="http://schemas.openxmlformats.org/officeDocument/2006/relationships/font" Target="fonts/font2.fntdata"/><Relationship Id="rId15" Type="http://schemas.openxmlformats.org/officeDocument/2006/relationships/font" Target="fonts/font1.fntdata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 userDrawn="1"/>
        </p:nvSpPr>
        <p:spPr>
          <a:xfrm>
            <a:off x="534252" y="129248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工作内容回顾</a:t>
            </a:r>
            <a:endParaRPr lang="zh-CN" altLang="en-US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12700" dist="254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pic>
        <p:nvPicPr>
          <p:cNvPr id="81" name="图片 80"/>
          <p:cNvPicPr>
            <a:picLocks noChangeAspect="1"/>
          </p:cNvPicPr>
          <p:nvPr userDrawn="1"/>
        </p:nvPicPr>
        <p:blipFill rotWithShape="1">
          <a:blip r:embed="rId2"/>
          <a:srcRect l="49816"/>
          <a:stretch>
            <a:fillRect/>
          </a:stretch>
        </p:blipFill>
        <p:spPr>
          <a:xfrm rot="2700000">
            <a:off x="-119703" y="-22394"/>
            <a:ext cx="823332" cy="897359"/>
          </a:xfrm>
          <a:prstGeom prst="rect">
            <a:avLst/>
          </a:prstGeom>
        </p:spPr>
      </p:pic>
      <p:sp>
        <p:nvSpPr>
          <p:cNvPr id="82" name="矩形 81"/>
          <p:cNvSpPr/>
          <p:nvPr userDrawn="1"/>
        </p:nvSpPr>
        <p:spPr>
          <a:xfrm>
            <a:off x="149222" y="18228"/>
            <a:ext cx="453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3358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1</a:t>
            </a:r>
            <a:endParaRPr lang="zh-CN" altLang="en-US" sz="3200" dirty="0">
              <a:solidFill>
                <a:srgbClr val="33588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sp>
        <p:nvSpPr>
          <p:cNvPr id="93" name="文本框 92"/>
          <p:cNvSpPr txBox="1"/>
          <p:nvPr userDrawn="1"/>
        </p:nvSpPr>
        <p:spPr>
          <a:xfrm>
            <a:off x="530988" y="551169"/>
            <a:ext cx="332827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altLang="zh-CN" sz="1000" dirty="0" smtClean="0">
                <a:solidFill>
                  <a:schemeClr val="bg1">
                    <a:lumMod val="50000"/>
                  </a:schemeClr>
                </a:solidFill>
                <a:latin typeface="汉仪晓波花月圆简" panose="00020600040101010101" pitchFamily="18" charset="-122"/>
                <a:ea typeface="汉仪晓波花月圆简" panose="00020600040101010101" pitchFamily="18" charset="-122"/>
                <a:sym typeface="+mn-lt"/>
              </a:rPr>
              <a:t>WORK CONTENT REVIEW</a:t>
            </a:r>
            <a:endParaRPr lang="en-US" altLang="zh-CN" sz="1000" dirty="0">
              <a:solidFill>
                <a:schemeClr val="bg1">
                  <a:lumMod val="50000"/>
                </a:schemeClr>
              </a:solidFill>
              <a:latin typeface="汉仪晓波花月圆简" panose="00020600040101010101" pitchFamily="18" charset="-122"/>
              <a:ea typeface="汉仪晓波花月圆简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716F2-3119-4765-9556-3A22230C36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35FD7-1817-476D-B2BC-83BEBC42F1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 userDrawn="1"/>
        </p:nvSpPr>
        <p:spPr>
          <a:xfrm>
            <a:off x="523235" y="129248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项目数据分析</a:t>
            </a:r>
            <a:endParaRPr lang="zh-CN" altLang="en-US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12700" dist="254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pic>
        <p:nvPicPr>
          <p:cNvPr id="81" name="图片 80"/>
          <p:cNvPicPr>
            <a:picLocks noChangeAspect="1"/>
          </p:cNvPicPr>
          <p:nvPr userDrawn="1"/>
        </p:nvPicPr>
        <p:blipFill rotWithShape="1">
          <a:blip r:embed="rId2"/>
          <a:srcRect l="49816"/>
          <a:stretch>
            <a:fillRect/>
          </a:stretch>
        </p:blipFill>
        <p:spPr>
          <a:xfrm rot="2700000">
            <a:off x="-119703" y="-22394"/>
            <a:ext cx="823332" cy="897359"/>
          </a:xfrm>
          <a:prstGeom prst="rect">
            <a:avLst/>
          </a:prstGeom>
        </p:spPr>
      </p:pic>
      <p:sp>
        <p:nvSpPr>
          <p:cNvPr id="82" name="矩形 81"/>
          <p:cNvSpPr/>
          <p:nvPr userDrawn="1"/>
        </p:nvSpPr>
        <p:spPr>
          <a:xfrm>
            <a:off x="149222" y="18228"/>
            <a:ext cx="453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3358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2</a:t>
            </a:r>
            <a:endParaRPr lang="zh-CN" altLang="en-US" sz="3200" dirty="0">
              <a:solidFill>
                <a:srgbClr val="33588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sp>
        <p:nvSpPr>
          <p:cNvPr id="93" name="文本框 92"/>
          <p:cNvSpPr txBox="1"/>
          <p:nvPr userDrawn="1"/>
        </p:nvSpPr>
        <p:spPr>
          <a:xfrm>
            <a:off x="530988" y="551169"/>
            <a:ext cx="332827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altLang="zh-CN" sz="1000" dirty="0" smtClean="0">
                <a:solidFill>
                  <a:schemeClr val="bg1">
                    <a:lumMod val="50000"/>
                  </a:schemeClr>
                </a:solidFill>
                <a:latin typeface="汉仪晓波花月圆简" panose="00020600040101010101" pitchFamily="18" charset="-122"/>
                <a:ea typeface="汉仪晓波花月圆简" panose="00020600040101010101" pitchFamily="18" charset="-122"/>
                <a:sym typeface="+mn-lt"/>
              </a:rPr>
              <a:t>PROJECT DATA ANALYSIS</a:t>
            </a:r>
            <a:endParaRPr lang="en-US" altLang="zh-CN" sz="1000" dirty="0" smtClean="0">
              <a:solidFill>
                <a:schemeClr val="bg1">
                  <a:lumMod val="50000"/>
                </a:schemeClr>
              </a:solidFill>
              <a:latin typeface="汉仪晓波花月圆简" panose="00020600040101010101" pitchFamily="18" charset="-122"/>
              <a:ea typeface="汉仪晓波花月圆简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 userDrawn="1"/>
        </p:nvSpPr>
        <p:spPr>
          <a:xfrm>
            <a:off x="524457" y="129248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面临问题和解决措施</a:t>
            </a:r>
            <a:endParaRPr lang="zh-CN" altLang="en-US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12700" dist="254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pic>
        <p:nvPicPr>
          <p:cNvPr id="81" name="图片 80"/>
          <p:cNvPicPr>
            <a:picLocks noChangeAspect="1"/>
          </p:cNvPicPr>
          <p:nvPr userDrawn="1"/>
        </p:nvPicPr>
        <p:blipFill rotWithShape="1">
          <a:blip r:embed="rId2"/>
          <a:srcRect l="49816"/>
          <a:stretch>
            <a:fillRect/>
          </a:stretch>
        </p:blipFill>
        <p:spPr>
          <a:xfrm rot="2700000">
            <a:off x="-119703" y="-22394"/>
            <a:ext cx="823332" cy="897359"/>
          </a:xfrm>
          <a:prstGeom prst="rect">
            <a:avLst/>
          </a:prstGeom>
        </p:spPr>
      </p:pic>
      <p:sp>
        <p:nvSpPr>
          <p:cNvPr id="82" name="矩形 81"/>
          <p:cNvSpPr/>
          <p:nvPr userDrawn="1"/>
        </p:nvSpPr>
        <p:spPr>
          <a:xfrm>
            <a:off x="149222" y="18228"/>
            <a:ext cx="453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3358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3</a:t>
            </a:r>
            <a:endParaRPr lang="zh-CN" altLang="en-US" sz="3200" dirty="0">
              <a:solidFill>
                <a:srgbClr val="33588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sp>
        <p:nvSpPr>
          <p:cNvPr id="93" name="文本框 92"/>
          <p:cNvSpPr txBox="1"/>
          <p:nvPr userDrawn="1"/>
        </p:nvSpPr>
        <p:spPr>
          <a:xfrm>
            <a:off x="530988" y="551169"/>
            <a:ext cx="332827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altLang="zh-CN" sz="1000" dirty="0" smtClean="0">
                <a:solidFill>
                  <a:schemeClr val="bg1">
                    <a:lumMod val="50000"/>
                  </a:schemeClr>
                </a:solidFill>
                <a:latin typeface="汉仪晓波花月圆简" panose="00020600040101010101" pitchFamily="18" charset="-122"/>
                <a:ea typeface="汉仪晓波花月圆简" panose="00020600040101010101" pitchFamily="18" charset="-122"/>
                <a:sym typeface="+mn-lt"/>
              </a:rPr>
              <a:t>FACING PROBLEMS AND SOLVING MEASURES</a:t>
            </a:r>
            <a:endParaRPr lang="en-US" altLang="zh-CN" sz="1000" dirty="0" smtClean="0">
              <a:solidFill>
                <a:schemeClr val="bg1">
                  <a:lumMod val="50000"/>
                </a:schemeClr>
              </a:solidFill>
              <a:latin typeface="汉仪晓波花月圆简" panose="00020600040101010101" pitchFamily="18" charset="-122"/>
              <a:ea typeface="汉仪晓波花月圆简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 userDrawn="1"/>
        </p:nvSpPr>
        <p:spPr>
          <a:xfrm>
            <a:off x="519971" y="129248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下阶段工作计划</a:t>
            </a:r>
            <a:endParaRPr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12700" dist="254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pic>
        <p:nvPicPr>
          <p:cNvPr id="81" name="图片 80"/>
          <p:cNvPicPr>
            <a:picLocks noChangeAspect="1"/>
          </p:cNvPicPr>
          <p:nvPr userDrawn="1"/>
        </p:nvPicPr>
        <p:blipFill rotWithShape="1">
          <a:blip r:embed="rId2"/>
          <a:srcRect l="49816"/>
          <a:stretch>
            <a:fillRect/>
          </a:stretch>
        </p:blipFill>
        <p:spPr>
          <a:xfrm rot="2700000">
            <a:off x="-119703" y="-22394"/>
            <a:ext cx="823332" cy="897359"/>
          </a:xfrm>
          <a:prstGeom prst="rect">
            <a:avLst/>
          </a:prstGeom>
        </p:spPr>
      </p:pic>
      <p:sp>
        <p:nvSpPr>
          <p:cNvPr id="82" name="矩形 81"/>
          <p:cNvSpPr/>
          <p:nvPr userDrawn="1"/>
        </p:nvSpPr>
        <p:spPr>
          <a:xfrm>
            <a:off x="149222" y="18228"/>
            <a:ext cx="453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rgbClr val="3358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汉仪晓波花月圆简" panose="00020600040101010101" pitchFamily="18" charset="-122"/>
                <a:ea typeface="汉仪晓波花月圆简" panose="00020600040101010101" pitchFamily="18" charset="-122"/>
              </a:rPr>
              <a:t>4</a:t>
            </a:r>
            <a:endParaRPr lang="zh-CN" altLang="en-US" sz="3200" dirty="0">
              <a:solidFill>
                <a:srgbClr val="33588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汉仪晓波花月圆简" panose="00020600040101010101" pitchFamily="18" charset="-122"/>
              <a:ea typeface="汉仪晓波花月圆简" panose="00020600040101010101" pitchFamily="18" charset="-122"/>
            </a:endParaRPr>
          </a:p>
        </p:txBody>
      </p:sp>
      <p:sp>
        <p:nvSpPr>
          <p:cNvPr id="93" name="文本框 92"/>
          <p:cNvSpPr txBox="1"/>
          <p:nvPr userDrawn="1"/>
        </p:nvSpPr>
        <p:spPr>
          <a:xfrm>
            <a:off x="553022" y="551169"/>
            <a:ext cx="332827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altLang="zh-CN" sz="1000" dirty="0" smtClean="0">
                <a:solidFill>
                  <a:schemeClr val="bg1">
                    <a:lumMod val="50000"/>
                  </a:schemeClr>
                </a:solidFill>
                <a:latin typeface="汉仪晓波花月圆简" panose="00020600040101010101" pitchFamily="18" charset="-122"/>
                <a:ea typeface="汉仪晓波花月圆简" panose="00020600040101010101" pitchFamily="18" charset="-122"/>
                <a:sym typeface="+mn-lt"/>
              </a:rPr>
              <a:t>WORK PLAN FOR THE NEXT PHASE</a:t>
            </a:r>
            <a:endParaRPr lang="en-US" altLang="zh-CN" sz="1000" dirty="0" smtClean="0">
              <a:solidFill>
                <a:schemeClr val="bg1">
                  <a:lumMod val="50000"/>
                </a:schemeClr>
              </a:solidFill>
              <a:latin typeface="汉仪晓波花月圆简" panose="00020600040101010101" pitchFamily="18" charset="-122"/>
              <a:ea typeface="汉仪晓波花月圆简" panose="00020600040101010101" pitchFamily="18" charset="-122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3974-DABA-448A-869B-865DDCA6E6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553-6A72-4FE5-9462-C3C4BE613C7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3974-DABA-448A-869B-865DDCA6E6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553-6A72-4FE5-9462-C3C4BE613C7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3974-DABA-448A-869B-865DDCA6E6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553-6A72-4FE5-9462-C3C4BE613C7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3974-DABA-448A-869B-865DDCA6E6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553-6A72-4FE5-9462-C3C4BE613C7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3974-DABA-448A-869B-865DDCA6E6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F553-6A72-4FE5-9462-C3C4BE613C7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C3974-DABA-448A-869B-865DDCA6E6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FF553-6A72-4FE5-9462-C3C4BE613C7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.xml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/>
          <a:srcRect l="49816" t="36628" r="29566"/>
          <a:stretch>
            <a:fillRect/>
          </a:stretch>
        </p:blipFill>
        <p:spPr>
          <a:xfrm>
            <a:off x="8961119" y="-4891"/>
            <a:ext cx="3230881" cy="54315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/>
          <a:srcRect l="82282" t="28552"/>
          <a:stretch>
            <a:fillRect/>
          </a:stretch>
        </p:blipFill>
        <p:spPr>
          <a:xfrm flipV="1">
            <a:off x="4074" y="730215"/>
            <a:ext cx="2776453" cy="612371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620266" y="3363596"/>
            <a:ext cx="947110" cy="207367"/>
            <a:chOff x="3141479" y="3290227"/>
            <a:chExt cx="2262188" cy="495300"/>
          </a:xfrm>
          <a:solidFill>
            <a:srgbClr val="33588D"/>
          </a:solidFill>
        </p:grpSpPr>
        <p:sp>
          <p:nvSpPr>
            <p:cNvPr id="7" name="Freeform 7"/>
            <p:cNvSpPr/>
            <p:nvPr/>
          </p:nvSpPr>
          <p:spPr bwMode="auto">
            <a:xfrm>
              <a:off x="3141479" y="3290227"/>
              <a:ext cx="279400" cy="495300"/>
            </a:xfrm>
            <a:custGeom>
              <a:avLst/>
              <a:gdLst>
                <a:gd name="T0" fmla="+- 0 2586 2536"/>
                <a:gd name="T1" fmla="*/ T0 w 440"/>
                <a:gd name="T2" fmla="+- 0 410 410"/>
                <a:gd name="T3" fmla="*/ 410 h 780"/>
                <a:gd name="T4" fmla="+- 0 2536 2536"/>
                <a:gd name="T5" fmla="*/ T4 w 440"/>
                <a:gd name="T6" fmla="+- 0 410 410"/>
                <a:gd name="T7" fmla="*/ 410 h 780"/>
                <a:gd name="T8" fmla="+- 0 2926 2536"/>
                <a:gd name="T9" fmla="*/ T8 w 440"/>
                <a:gd name="T10" fmla="+- 0 795 410"/>
                <a:gd name="T11" fmla="*/ 795 h 780"/>
                <a:gd name="T12" fmla="+- 0 2536 2536"/>
                <a:gd name="T13" fmla="*/ T12 w 440"/>
                <a:gd name="T14" fmla="+- 0 1181 410"/>
                <a:gd name="T15" fmla="*/ 1181 h 780"/>
                <a:gd name="T16" fmla="+- 0 2545 2536"/>
                <a:gd name="T17" fmla="*/ T16 w 440"/>
                <a:gd name="T18" fmla="+- 0 1189 410"/>
                <a:gd name="T19" fmla="*/ 1189 h 780"/>
                <a:gd name="T20" fmla="+- 0 2577 2536"/>
                <a:gd name="T21" fmla="*/ T20 w 440"/>
                <a:gd name="T22" fmla="+- 0 1189 410"/>
                <a:gd name="T23" fmla="*/ 1189 h 780"/>
                <a:gd name="T24" fmla="+- 0 2976 2536"/>
                <a:gd name="T25" fmla="*/ T24 w 440"/>
                <a:gd name="T26" fmla="+- 0 795 410"/>
                <a:gd name="T27" fmla="*/ 795 h 780"/>
                <a:gd name="T28" fmla="+- 0 2586 2536"/>
                <a:gd name="T29" fmla="*/ T28 w 440"/>
                <a:gd name="T30" fmla="+- 0 410 410"/>
                <a:gd name="T31" fmla="*/ 410 h 7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440" h="780">
                  <a:moveTo>
                    <a:pt x="50" y="0"/>
                  </a:moveTo>
                  <a:lnTo>
                    <a:pt x="0" y="0"/>
                  </a:lnTo>
                  <a:lnTo>
                    <a:pt x="390" y="385"/>
                  </a:lnTo>
                  <a:lnTo>
                    <a:pt x="0" y="771"/>
                  </a:lnTo>
                  <a:lnTo>
                    <a:pt x="9" y="779"/>
                  </a:lnTo>
                  <a:lnTo>
                    <a:pt x="41" y="779"/>
                  </a:lnTo>
                  <a:lnTo>
                    <a:pt x="440" y="385"/>
                  </a:lnTo>
                  <a:lnTo>
                    <a:pt x="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sp>
          <p:nvSpPr>
            <p:cNvPr id="8" name="Freeform 1"/>
            <p:cNvSpPr/>
            <p:nvPr/>
          </p:nvSpPr>
          <p:spPr bwMode="auto">
            <a:xfrm>
              <a:off x="3506604" y="3290227"/>
              <a:ext cx="311150" cy="495300"/>
            </a:xfrm>
            <a:custGeom>
              <a:avLst/>
              <a:gdLst>
                <a:gd name="T0" fmla="+- 0 3210 3110"/>
                <a:gd name="T1" fmla="*/ T0 w 490"/>
                <a:gd name="T2" fmla="+- 0 410 410"/>
                <a:gd name="T3" fmla="*/ 410 h 780"/>
                <a:gd name="T4" fmla="+- 0 3110 3110"/>
                <a:gd name="T5" fmla="*/ T4 w 490"/>
                <a:gd name="T6" fmla="+- 0 410 410"/>
                <a:gd name="T7" fmla="*/ 410 h 780"/>
                <a:gd name="T8" fmla="+- 0 3500 3110"/>
                <a:gd name="T9" fmla="*/ T8 w 490"/>
                <a:gd name="T10" fmla="+- 0 795 410"/>
                <a:gd name="T11" fmla="*/ 795 h 780"/>
                <a:gd name="T12" fmla="+- 0 3110 3110"/>
                <a:gd name="T13" fmla="*/ T12 w 490"/>
                <a:gd name="T14" fmla="+- 0 1180 410"/>
                <a:gd name="T15" fmla="*/ 1180 h 780"/>
                <a:gd name="T16" fmla="+- 0 3119 3110"/>
                <a:gd name="T17" fmla="*/ T16 w 490"/>
                <a:gd name="T18" fmla="+- 0 1189 410"/>
                <a:gd name="T19" fmla="*/ 1189 h 780"/>
                <a:gd name="T20" fmla="+- 0 3201 3110"/>
                <a:gd name="T21" fmla="*/ T20 w 490"/>
                <a:gd name="T22" fmla="+- 0 1189 410"/>
                <a:gd name="T23" fmla="*/ 1189 h 780"/>
                <a:gd name="T24" fmla="+- 0 3600 3110"/>
                <a:gd name="T25" fmla="*/ T24 w 490"/>
                <a:gd name="T26" fmla="+- 0 795 410"/>
                <a:gd name="T27" fmla="*/ 795 h 780"/>
                <a:gd name="T28" fmla="+- 0 3210 3110"/>
                <a:gd name="T29" fmla="*/ T28 w 490"/>
                <a:gd name="T30" fmla="+- 0 410 410"/>
                <a:gd name="T31" fmla="*/ 410 h 7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490" h="780">
                  <a:moveTo>
                    <a:pt x="100" y="0"/>
                  </a:moveTo>
                  <a:lnTo>
                    <a:pt x="0" y="0"/>
                  </a:lnTo>
                  <a:lnTo>
                    <a:pt x="390" y="385"/>
                  </a:lnTo>
                  <a:lnTo>
                    <a:pt x="0" y="770"/>
                  </a:lnTo>
                  <a:lnTo>
                    <a:pt x="9" y="779"/>
                  </a:lnTo>
                  <a:lnTo>
                    <a:pt x="91" y="779"/>
                  </a:lnTo>
                  <a:lnTo>
                    <a:pt x="490" y="385"/>
                  </a:lnTo>
                  <a:lnTo>
                    <a:pt x="1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+mn-ea"/>
              </a:endParaRPr>
            </a:p>
          </p:txBody>
        </p:sp>
        <p:grpSp>
          <p:nvGrpSpPr>
            <p:cNvPr id="9" name="Group 2"/>
            <p:cNvGrpSpPr/>
            <p:nvPr/>
          </p:nvGrpSpPr>
          <p:grpSpPr bwMode="auto">
            <a:xfrm>
              <a:off x="3871729" y="3290227"/>
              <a:ext cx="1531938" cy="495300"/>
              <a:chOff x="3685" y="410"/>
              <a:chExt cx="2412" cy="780"/>
            </a:xfrm>
            <a:grpFill/>
          </p:grpSpPr>
          <p:sp>
            <p:nvSpPr>
              <p:cNvPr id="10" name="Freeform 6"/>
              <p:cNvSpPr/>
              <p:nvPr/>
            </p:nvSpPr>
            <p:spPr bwMode="auto">
              <a:xfrm>
                <a:off x="5409" y="410"/>
                <a:ext cx="689" cy="780"/>
              </a:xfrm>
              <a:custGeom>
                <a:avLst/>
                <a:gdLst>
                  <a:gd name="T0" fmla="+- 0 5707 5409"/>
                  <a:gd name="T1" fmla="*/ T0 w 689"/>
                  <a:gd name="T2" fmla="+- 0 410 410"/>
                  <a:gd name="T3" fmla="*/ 410 h 780"/>
                  <a:gd name="T4" fmla="+- 0 5409 5409"/>
                  <a:gd name="T5" fmla="*/ T4 w 689"/>
                  <a:gd name="T6" fmla="+- 0 410 410"/>
                  <a:gd name="T7" fmla="*/ 410 h 780"/>
                  <a:gd name="T8" fmla="+- 0 5409 5409"/>
                  <a:gd name="T9" fmla="*/ T8 w 689"/>
                  <a:gd name="T10" fmla="+- 0 410 410"/>
                  <a:gd name="T11" fmla="*/ 410 h 780"/>
                  <a:gd name="T12" fmla="+- 0 5798 5409"/>
                  <a:gd name="T13" fmla="*/ T12 w 689"/>
                  <a:gd name="T14" fmla="+- 0 795 410"/>
                  <a:gd name="T15" fmla="*/ 795 h 780"/>
                  <a:gd name="T16" fmla="+- 0 5409 5409"/>
                  <a:gd name="T17" fmla="*/ T16 w 689"/>
                  <a:gd name="T18" fmla="+- 0 1180 410"/>
                  <a:gd name="T19" fmla="*/ 1180 h 780"/>
                  <a:gd name="T20" fmla="+- 0 5418 5409"/>
                  <a:gd name="T21" fmla="*/ T20 w 689"/>
                  <a:gd name="T22" fmla="+- 0 1189 410"/>
                  <a:gd name="T23" fmla="*/ 1189 h 780"/>
                  <a:gd name="T24" fmla="+- 0 5698 5409"/>
                  <a:gd name="T25" fmla="*/ T24 w 689"/>
                  <a:gd name="T26" fmla="+- 0 1189 410"/>
                  <a:gd name="T27" fmla="*/ 1189 h 780"/>
                  <a:gd name="T28" fmla="+- 0 6097 5409"/>
                  <a:gd name="T29" fmla="*/ T28 w 689"/>
                  <a:gd name="T30" fmla="+- 0 795 410"/>
                  <a:gd name="T31" fmla="*/ 795 h 780"/>
                  <a:gd name="T32" fmla="+- 0 5707 5409"/>
                  <a:gd name="T33" fmla="*/ T32 w 689"/>
                  <a:gd name="T34" fmla="+- 0 410 410"/>
                  <a:gd name="T35" fmla="*/ 410 h 7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89" h="780">
                    <a:moveTo>
                      <a:pt x="298" y="0"/>
                    </a:moveTo>
                    <a:lnTo>
                      <a:pt x="0" y="0"/>
                    </a:lnTo>
                    <a:lnTo>
                      <a:pt x="389" y="385"/>
                    </a:lnTo>
                    <a:lnTo>
                      <a:pt x="0" y="770"/>
                    </a:lnTo>
                    <a:lnTo>
                      <a:pt x="9" y="779"/>
                    </a:lnTo>
                    <a:lnTo>
                      <a:pt x="289" y="779"/>
                    </a:lnTo>
                    <a:lnTo>
                      <a:pt x="688" y="385"/>
                    </a:lnTo>
                    <a:lnTo>
                      <a:pt x="29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n-ea"/>
                </a:endParaRPr>
              </a:p>
            </p:txBody>
          </p:sp>
          <p:sp>
            <p:nvSpPr>
              <p:cNvPr id="11" name="Freeform 5"/>
              <p:cNvSpPr/>
              <p:nvPr/>
            </p:nvSpPr>
            <p:spPr bwMode="auto">
              <a:xfrm>
                <a:off x="4834" y="410"/>
                <a:ext cx="639" cy="780"/>
              </a:xfrm>
              <a:custGeom>
                <a:avLst/>
                <a:gdLst>
                  <a:gd name="T0" fmla="+- 0 5083 4834"/>
                  <a:gd name="T1" fmla="*/ T0 w 639"/>
                  <a:gd name="T2" fmla="+- 0 410 410"/>
                  <a:gd name="T3" fmla="*/ 410 h 780"/>
                  <a:gd name="T4" fmla="+- 0 4835 4834"/>
                  <a:gd name="T5" fmla="*/ T4 w 639"/>
                  <a:gd name="T6" fmla="+- 0 410 410"/>
                  <a:gd name="T7" fmla="*/ 410 h 780"/>
                  <a:gd name="T8" fmla="+- 0 4834 4834"/>
                  <a:gd name="T9" fmla="*/ T8 w 639"/>
                  <a:gd name="T10" fmla="+- 0 410 410"/>
                  <a:gd name="T11" fmla="*/ 410 h 780"/>
                  <a:gd name="T12" fmla="+- 0 5223 4834"/>
                  <a:gd name="T13" fmla="*/ T12 w 639"/>
                  <a:gd name="T14" fmla="+- 0 795 410"/>
                  <a:gd name="T15" fmla="*/ 795 h 780"/>
                  <a:gd name="T16" fmla="+- 0 4834 4834"/>
                  <a:gd name="T17" fmla="*/ T16 w 639"/>
                  <a:gd name="T18" fmla="+- 0 1180 410"/>
                  <a:gd name="T19" fmla="*/ 1180 h 780"/>
                  <a:gd name="T20" fmla="+- 0 4843 4834"/>
                  <a:gd name="T21" fmla="*/ T20 w 639"/>
                  <a:gd name="T22" fmla="+- 0 1189 410"/>
                  <a:gd name="T23" fmla="*/ 1189 h 780"/>
                  <a:gd name="T24" fmla="+- 0 5074 4834"/>
                  <a:gd name="T25" fmla="*/ T24 w 639"/>
                  <a:gd name="T26" fmla="+- 0 1189 410"/>
                  <a:gd name="T27" fmla="*/ 1189 h 780"/>
                  <a:gd name="T28" fmla="+- 0 5472 4834"/>
                  <a:gd name="T29" fmla="*/ T28 w 639"/>
                  <a:gd name="T30" fmla="+- 0 795 410"/>
                  <a:gd name="T31" fmla="*/ 795 h 780"/>
                  <a:gd name="T32" fmla="+- 0 5083 4834"/>
                  <a:gd name="T33" fmla="*/ T32 w 639"/>
                  <a:gd name="T34" fmla="+- 0 410 410"/>
                  <a:gd name="T35" fmla="*/ 410 h 7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39" h="780">
                    <a:moveTo>
                      <a:pt x="249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389" y="385"/>
                    </a:lnTo>
                    <a:lnTo>
                      <a:pt x="0" y="770"/>
                    </a:lnTo>
                    <a:lnTo>
                      <a:pt x="9" y="779"/>
                    </a:lnTo>
                    <a:lnTo>
                      <a:pt x="240" y="779"/>
                    </a:lnTo>
                    <a:lnTo>
                      <a:pt x="638" y="385"/>
                    </a:lnTo>
                    <a:lnTo>
                      <a:pt x="2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n-ea"/>
                </a:endParaRPr>
              </a:p>
            </p:txBody>
          </p:sp>
          <p:sp>
            <p:nvSpPr>
              <p:cNvPr id="12" name="Freeform 4"/>
              <p:cNvSpPr/>
              <p:nvPr/>
            </p:nvSpPr>
            <p:spPr bwMode="auto">
              <a:xfrm>
                <a:off x="4260" y="410"/>
                <a:ext cx="589" cy="780"/>
              </a:xfrm>
              <a:custGeom>
                <a:avLst/>
                <a:gdLst>
                  <a:gd name="T0" fmla="+- 0 4458 4260"/>
                  <a:gd name="T1" fmla="*/ T0 w 589"/>
                  <a:gd name="T2" fmla="+- 0 410 410"/>
                  <a:gd name="T3" fmla="*/ 410 h 780"/>
                  <a:gd name="T4" fmla="+- 0 4260 4260"/>
                  <a:gd name="T5" fmla="*/ T4 w 589"/>
                  <a:gd name="T6" fmla="+- 0 410 410"/>
                  <a:gd name="T7" fmla="*/ 410 h 780"/>
                  <a:gd name="T8" fmla="+- 0 4260 4260"/>
                  <a:gd name="T9" fmla="*/ T8 w 589"/>
                  <a:gd name="T10" fmla="+- 0 410 410"/>
                  <a:gd name="T11" fmla="*/ 410 h 780"/>
                  <a:gd name="T12" fmla="+- 0 4649 4260"/>
                  <a:gd name="T13" fmla="*/ T12 w 589"/>
                  <a:gd name="T14" fmla="+- 0 795 410"/>
                  <a:gd name="T15" fmla="*/ 795 h 780"/>
                  <a:gd name="T16" fmla="+- 0 4260 4260"/>
                  <a:gd name="T17" fmla="*/ T16 w 589"/>
                  <a:gd name="T18" fmla="+- 0 1180 410"/>
                  <a:gd name="T19" fmla="*/ 1180 h 780"/>
                  <a:gd name="T20" fmla="+- 0 4269 4260"/>
                  <a:gd name="T21" fmla="*/ T20 w 589"/>
                  <a:gd name="T22" fmla="+- 0 1189 410"/>
                  <a:gd name="T23" fmla="*/ 1189 h 780"/>
                  <a:gd name="T24" fmla="+- 0 4449 4260"/>
                  <a:gd name="T25" fmla="*/ T24 w 589"/>
                  <a:gd name="T26" fmla="+- 0 1189 410"/>
                  <a:gd name="T27" fmla="*/ 1189 h 780"/>
                  <a:gd name="T28" fmla="+- 0 4848 4260"/>
                  <a:gd name="T29" fmla="*/ T28 w 589"/>
                  <a:gd name="T30" fmla="+- 0 795 410"/>
                  <a:gd name="T31" fmla="*/ 795 h 780"/>
                  <a:gd name="T32" fmla="+- 0 4458 4260"/>
                  <a:gd name="T33" fmla="*/ T32 w 589"/>
                  <a:gd name="T34" fmla="+- 0 410 410"/>
                  <a:gd name="T35" fmla="*/ 410 h 7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589" h="780">
                    <a:moveTo>
                      <a:pt x="198" y="0"/>
                    </a:moveTo>
                    <a:lnTo>
                      <a:pt x="0" y="0"/>
                    </a:lnTo>
                    <a:lnTo>
                      <a:pt x="389" y="385"/>
                    </a:lnTo>
                    <a:lnTo>
                      <a:pt x="0" y="770"/>
                    </a:lnTo>
                    <a:lnTo>
                      <a:pt x="9" y="779"/>
                    </a:lnTo>
                    <a:lnTo>
                      <a:pt x="189" y="779"/>
                    </a:lnTo>
                    <a:lnTo>
                      <a:pt x="588" y="385"/>
                    </a:lnTo>
                    <a:lnTo>
                      <a:pt x="19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n-ea"/>
                </a:endParaRPr>
              </a:p>
            </p:txBody>
          </p:sp>
          <p:sp>
            <p:nvSpPr>
              <p:cNvPr id="13" name="Freeform 3"/>
              <p:cNvSpPr/>
              <p:nvPr/>
            </p:nvSpPr>
            <p:spPr bwMode="auto">
              <a:xfrm>
                <a:off x="3685" y="410"/>
                <a:ext cx="539" cy="780"/>
              </a:xfrm>
              <a:custGeom>
                <a:avLst/>
                <a:gdLst>
                  <a:gd name="T0" fmla="+- 0 3834 3685"/>
                  <a:gd name="T1" fmla="*/ T0 w 539"/>
                  <a:gd name="T2" fmla="+- 0 410 410"/>
                  <a:gd name="T3" fmla="*/ 410 h 780"/>
                  <a:gd name="T4" fmla="+- 0 3685 3685"/>
                  <a:gd name="T5" fmla="*/ T4 w 539"/>
                  <a:gd name="T6" fmla="+- 0 410 410"/>
                  <a:gd name="T7" fmla="*/ 410 h 780"/>
                  <a:gd name="T8" fmla="+- 0 3685 3685"/>
                  <a:gd name="T9" fmla="*/ T8 w 539"/>
                  <a:gd name="T10" fmla="+- 0 410 410"/>
                  <a:gd name="T11" fmla="*/ 410 h 780"/>
                  <a:gd name="T12" fmla="+- 0 4074 3685"/>
                  <a:gd name="T13" fmla="*/ T12 w 539"/>
                  <a:gd name="T14" fmla="+- 0 795 410"/>
                  <a:gd name="T15" fmla="*/ 795 h 780"/>
                  <a:gd name="T16" fmla="+- 0 3685 3685"/>
                  <a:gd name="T17" fmla="*/ T16 w 539"/>
                  <a:gd name="T18" fmla="+- 0 1180 410"/>
                  <a:gd name="T19" fmla="*/ 1180 h 780"/>
                  <a:gd name="T20" fmla="+- 0 3694 3685"/>
                  <a:gd name="T21" fmla="*/ T20 w 539"/>
                  <a:gd name="T22" fmla="+- 0 1189 410"/>
                  <a:gd name="T23" fmla="*/ 1189 h 780"/>
                  <a:gd name="T24" fmla="+- 0 3825 3685"/>
                  <a:gd name="T25" fmla="*/ T24 w 539"/>
                  <a:gd name="T26" fmla="+- 0 1189 410"/>
                  <a:gd name="T27" fmla="*/ 1189 h 780"/>
                  <a:gd name="T28" fmla="+- 0 4224 3685"/>
                  <a:gd name="T29" fmla="*/ T28 w 539"/>
                  <a:gd name="T30" fmla="+- 0 795 410"/>
                  <a:gd name="T31" fmla="*/ 795 h 780"/>
                  <a:gd name="T32" fmla="+- 0 3834 3685"/>
                  <a:gd name="T33" fmla="*/ T32 w 539"/>
                  <a:gd name="T34" fmla="+- 0 410 410"/>
                  <a:gd name="T35" fmla="*/ 410 h 7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539" h="780">
                    <a:moveTo>
                      <a:pt x="149" y="0"/>
                    </a:moveTo>
                    <a:lnTo>
                      <a:pt x="0" y="0"/>
                    </a:lnTo>
                    <a:lnTo>
                      <a:pt x="389" y="385"/>
                    </a:lnTo>
                    <a:lnTo>
                      <a:pt x="0" y="770"/>
                    </a:lnTo>
                    <a:lnTo>
                      <a:pt x="9" y="779"/>
                    </a:lnTo>
                    <a:lnTo>
                      <a:pt x="140" y="779"/>
                    </a:lnTo>
                    <a:lnTo>
                      <a:pt x="539" y="385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latin typeface="+mn-ea"/>
                </a:endParaRPr>
              </a:p>
            </p:txBody>
          </p:sp>
        </p:grpSp>
      </p:grpSp>
      <p:sp>
        <p:nvSpPr>
          <p:cNvPr id="14" name="矩形 13" descr="7b0a20202020227461726765744d6f64756c65223a202270726f636573734f6e6c696e65466f6e7473220a7d0a"/>
          <p:cNvSpPr/>
          <p:nvPr>
            <p:custDataLst>
              <p:tags r:id="rId2"/>
            </p:custDataLst>
          </p:nvPr>
        </p:nvSpPr>
        <p:spPr>
          <a:xfrm>
            <a:off x="1097915" y="1400810"/>
            <a:ext cx="813498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33588D"/>
                </a:solidFill>
                <a:effectLst>
                  <a:outerShdw blurRad="127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方正小标宋简体" panose="02000000000000000000" charset="-122"/>
                <a:ea typeface="方正小标宋简体" panose="02000000000000000000" charset="-122"/>
                <a:sym typeface="汉仪黑方简" panose="00020600040101010101" charset="-122"/>
              </a:rPr>
              <a:t>关于《虎林市干旱灾害应急预案》</a:t>
            </a:r>
            <a:endParaRPr lang="zh-CN" altLang="en-US" sz="3600" dirty="0">
              <a:solidFill>
                <a:srgbClr val="33588D"/>
              </a:solidFill>
              <a:effectLst>
                <a:outerShdw blurRad="12700" dist="25400" dir="2700000" algn="tl" rotWithShape="0">
                  <a:prstClr val="black">
                    <a:alpha val="40000"/>
                  </a:prstClr>
                </a:outerShdw>
              </a:effectLst>
              <a:latin typeface="方正小标宋简体" panose="02000000000000000000" charset="-122"/>
              <a:ea typeface="方正小标宋简体" panose="02000000000000000000" charset="-122"/>
              <a:sym typeface="汉仪黑方简" panose="00020600040101010101" charset="-12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33588D"/>
                </a:solidFill>
                <a:effectLst>
                  <a:outerShdw blurRad="127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方正小标宋简体" panose="02000000000000000000" charset="-122"/>
                <a:ea typeface="方正小标宋简体" panose="02000000000000000000" charset="-122"/>
                <a:sym typeface="汉仪黑方简" panose="00020600040101010101" charset="-122"/>
              </a:rPr>
              <a:t>的政策解读</a:t>
            </a:r>
            <a:endParaRPr lang="zh-CN" altLang="en-US" sz="3600" dirty="0">
              <a:solidFill>
                <a:srgbClr val="33588D"/>
              </a:solidFill>
              <a:effectLst>
                <a:outerShdw blurRad="12700" dist="25400" dir="2700000" algn="tl" rotWithShape="0">
                  <a:prstClr val="black">
                    <a:alpha val="40000"/>
                  </a:prstClr>
                </a:outerShdw>
              </a:effectLst>
              <a:latin typeface="方正小标宋简体" panose="02000000000000000000" charset="-122"/>
              <a:ea typeface="方正小标宋简体" panose="02000000000000000000" charset="-122"/>
              <a:sym typeface="汉仪黑方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Rectangle 7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35667" y="412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 rotWithShape="1">
          <a:blip r:embed="rId1"/>
          <a:srcRect l="86272" t="20124" b="11921"/>
          <a:stretch>
            <a:fillRect/>
          </a:stretch>
        </p:blipFill>
        <p:spPr>
          <a:xfrm>
            <a:off x="-8992" y="536713"/>
            <a:ext cx="2151097" cy="582433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 rotWithShape="1">
          <a:blip r:embed="rId1"/>
          <a:srcRect l="49952" t="27929" r="37081" b="17104"/>
          <a:stretch>
            <a:fillRect/>
          </a:stretch>
        </p:blipFill>
        <p:spPr>
          <a:xfrm flipV="1">
            <a:off x="10164246" y="2146852"/>
            <a:ext cx="2032014" cy="471114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781300" y="1405255"/>
            <a:ext cx="6934835" cy="29635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98145" fontAlgn="auto">
              <a:lnSpc>
                <a:spcPts val="3200"/>
              </a:lnSpc>
            </a:pPr>
            <a:r>
              <a:rPr lang="zh-CN" sz="3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一、制发预案的必要性</a:t>
            </a:r>
            <a:endParaRPr lang="zh-CN" sz="36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398145" fontAlgn="auto">
              <a:lnSpc>
                <a:spcPts val="3200"/>
              </a:lnSpc>
            </a:pPr>
            <a:endParaRPr lang="zh-CN" sz="360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r>
              <a:rPr lang="zh-CN" sz="3600">
                <a:solidFill>
                  <a:schemeClr val="tx1"/>
                </a:solidFill>
                <a:ea typeface="宋体" panose="02010600030101010101" pitchFamily="2" charset="-122"/>
              </a:rPr>
              <a:t>为做好干旱灾害防范与处置工作，使干旱灾害处于可控状态，抗旱救灾工作高效有序进行，最大程度减少旱灾损失，保障经济社会全面、协调、可持续发展。</a:t>
            </a:r>
            <a:endParaRPr lang="zh-CN" sz="36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Rectangle 7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35667" y="412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 rotWithShape="1">
          <a:blip r:embed="rId1"/>
          <a:srcRect l="86272" t="20124" b="11921"/>
          <a:stretch>
            <a:fillRect/>
          </a:stretch>
        </p:blipFill>
        <p:spPr>
          <a:xfrm>
            <a:off x="-8992" y="536713"/>
            <a:ext cx="2151097" cy="582433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 rotWithShape="1">
          <a:blip r:embed="rId1"/>
          <a:srcRect l="49952" t="27929" r="37081" b="17104"/>
          <a:stretch>
            <a:fillRect/>
          </a:stretch>
        </p:blipFill>
        <p:spPr>
          <a:xfrm flipV="1">
            <a:off x="10164246" y="2146852"/>
            <a:ext cx="2032014" cy="471114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272665" y="1813560"/>
            <a:ext cx="7891780" cy="2143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98145" fontAlgn="auto">
              <a:lnSpc>
                <a:spcPts val="3200"/>
              </a:lnSpc>
            </a:pPr>
            <a:r>
              <a:rPr lang="zh-CN" sz="3600" b="1">
                <a:solidFill>
                  <a:srgbClr val="FF0000"/>
                </a:solidFill>
                <a:ea typeface="宋体" panose="02010600030101010101" pitchFamily="2" charset="-122"/>
              </a:rPr>
              <a:t>二、制发预案的依据</a:t>
            </a:r>
            <a:endParaRPr lang="zh-CN" sz="36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endParaRPr lang="zh-CN" sz="36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r>
              <a:rPr 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以《鸡西市人民政府办公室印发鸡西市干旱灾害应急预案》（鸡政办规〔</a:t>
            </a:r>
            <a:r>
              <a:rPr lang="en-US" alt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</a:t>
            </a:r>
            <a:r>
              <a:rPr 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〕</a:t>
            </a:r>
            <a:r>
              <a:rPr lang="en-US" alt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</a:t>
            </a:r>
            <a:r>
              <a:rPr 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号）为依据，制定本预案。</a:t>
            </a:r>
            <a:endParaRPr lang="zh-CN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Rectangle 7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35667" y="412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 rotWithShape="1">
          <a:blip r:embed="rId1"/>
          <a:srcRect l="86272" t="20124" b="11921"/>
          <a:stretch>
            <a:fillRect/>
          </a:stretch>
        </p:blipFill>
        <p:spPr>
          <a:xfrm>
            <a:off x="-8992" y="536713"/>
            <a:ext cx="2151097" cy="582433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 rotWithShape="1">
          <a:blip r:embed="rId1"/>
          <a:srcRect l="49952" t="27929" r="37081" b="17104"/>
          <a:stretch>
            <a:fillRect/>
          </a:stretch>
        </p:blipFill>
        <p:spPr>
          <a:xfrm flipV="1">
            <a:off x="10164246" y="2146852"/>
            <a:ext cx="2032014" cy="471114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781300" y="1405255"/>
            <a:ext cx="6934835" cy="3374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98145" fontAlgn="auto">
              <a:lnSpc>
                <a:spcPts val="3200"/>
              </a:lnSpc>
            </a:pPr>
            <a:r>
              <a:rPr lang="zh-CN" sz="3600" b="1">
                <a:solidFill>
                  <a:srgbClr val="FF0000"/>
                </a:solidFill>
                <a:ea typeface="宋体" panose="02010600030101010101" pitchFamily="2" charset="-122"/>
              </a:rPr>
              <a:t>三、预案的主要内容</a:t>
            </a:r>
            <a:endParaRPr lang="zh-CN" sz="36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endParaRPr lang="zh-CN" sz="36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r>
              <a:rPr lang="zh-CN" sz="3600">
                <a:solidFill>
                  <a:schemeClr val="tx1"/>
                </a:solidFill>
                <a:ea typeface="宋体" panose="02010600030101010101" pitchFamily="2" charset="-122"/>
              </a:rPr>
              <a:t>１、按照干旱灾害严重性和紧急程度，将干旱灾害划分为特别重大干旱（一级）、重大干旱（二级）、较大干旱（三级）、一般干旱（四级）四个级别，一级为最高级别。</a:t>
            </a:r>
            <a:endParaRPr lang="zh-CN" sz="36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Rectangle 7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35667" y="412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 rotWithShape="1">
          <a:blip r:embed="rId1"/>
          <a:srcRect l="86272" t="20124" b="11921"/>
          <a:stretch>
            <a:fillRect/>
          </a:stretch>
        </p:blipFill>
        <p:spPr>
          <a:xfrm>
            <a:off x="-8992" y="536713"/>
            <a:ext cx="2151097" cy="582433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 rotWithShape="1">
          <a:blip r:embed="rId1"/>
          <a:srcRect l="49952" t="27929" r="37081" b="17104"/>
          <a:stretch>
            <a:fillRect/>
          </a:stretch>
        </p:blipFill>
        <p:spPr>
          <a:xfrm flipV="1">
            <a:off x="10164246" y="2146852"/>
            <a:ext cx="2032014" cy="471114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817370" y="415290"/>
            <a:ext cx="8945880" cy="66313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98145" fontAlgn="auto">
              <a:lnSpc>
                <a:spcPts val="3000"/>
              </a:lnSpc>
            </a:pP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２、当春季受旱面积占全市播种面积的比例超过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；夏伏季受旱面积占全省播种面积的比例超过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。启动一级响应。当春季受旱面积占全市播种面积的比例达到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；夏伏季受旱面积占全市播种面积的比例达到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；全市因旱城市供水量低于正常日用水量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％。启动二级响应。当春季受旱面积占全市播种面积的比例达到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；夏伏季受旱面积占全市播种面积的比例达到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；所辖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个及以上乡（镇）因旱城镇日供水量低于正常日用水量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％。启动三级响应。当春季受旱面积占全市播种面积的比例达到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36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；夏伏季受旱面积占全市播种面积的比例达到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％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；所辖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个及以上乡（镇）因旱城镇日供水量低于正常日用水量的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41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％。启动四级响应。</a:t>
            </a:r>
            <a:endParaRPr lang="zh-CN" sz="360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Rectangle 7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35667" y="412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 rotWithShape="1">
          <a:blip r:embed="rId1"/>
          <a:srcRect l="86272" t="20124" b="11921"/>
          <a:stretch>
            <a:fillRect/>
          </a:stretch>
        </p:blipFill>
        <p:spPr>
          <a:xfrm>
            <a:off x="-8992" y="536713"/>
            <a:ext cx="2151097" cy="582433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 rotWithShape="1">
          <a:blip r:embed="rId1"/>
          <a:srcRect l="49952" t="27929" r="37081" b="17104"/>
          <a:stretch>
            <a:fillRect/>
          </a:stretch>
        </p:blipFill>
        <p:spPr>
          <a:xfrm flipV="1">
            <a:off x="10164246" y="2146852"/>
            <a:ext cx="2032014" cy="471114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268855" y="1131570"/>
            <a:ext cx="7895590" cy="4194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98145" fontAlgn="auto">
              <a:lnSpc>
                <a:spcPts val="3200"/>
              </a:lnSpc>
            </a:pPr>
            <a:r>
              <a:rPr lang="zh-CN" sz="3600" b="0">
                <a:solidFill>
                  <a:srgbClr val="333333"/>
                </a:solidFill>
                <a:ea typeface="宋体" panose="02010600030101010101" pitchFamily="2" charset="-122"/>
              </a:rPr>
              <a:t>３、针对不同级别干旱，市防指根据不同级别启动相应级别的应急响应。当启动应急响应后，市防指作出相应工作安排，将情况通报市防指各成员单位。由市防指将情况上报上级防指、市政府总值班室，由市政府总值班室将情况上报鸡西市政府总值班室。市水务局加强对旱情的监视，市防指组织协调市防指成员单位做好相关保障指导工作。</a:t>
            </a:r>
            <a:endParaRPr lang="zh-CN" sz="3600" b="0">
              <a:solidFill>
                <a:srgbClr val="333333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7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8" name="Rectangle 78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1" name="Rectangle 82"/>
          <p:cNvSpPr>
            <a:spLocks noChangeArrowheads="1"/>
          </p:cNvSpPr>
          <p:nvPr/>
        </p:nvSpPr>
        <p:spPr bwMode="auto">
          <a:xfrm>
            <a:off x="35667" y="412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微软雅黑" panose="020B0503020204020204" pitchFamily="34" charset="-122"/>
              </a:rPr>
            </a:br>
            <a:endParaRPr kumimoji="0" lang="en-US" altLang="zh-CN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6" name="图片 95"/>
          <p:cNvPicPr>
            <a:picLocks noChangeAspect="1"/>
          </p:cNvPicPr>
          <p:nvPr/>
        </p:nvPicPr>
        <p:blipFill rotWithShape="1">
          <a:blip r:embed="rId1"/>
          <a:srcRect l="86272" t="20124" b="11921"/>
          <a:stretch>
            <a:fillRect/>
          </a:stretch>
        </p:blipFill>
        <p:spPr>
          <a:xfrm>
            <a:off x="-8992" y="536713"/>
            <a:ext cx="2151097" cy="582433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 rotWithShape="1">
          <a:blip r:embed="rId1"/>
          <a:srcRect l="49952" t="27929" r="37081" b="17104"/>
          <a:stretch>
            <a:fillRect/>
          </a:stretch>
        </p:blipFill>
        <p:spPr>
          <a:xfrm flipV="1">
            <a:off x="10164246" y="2146852"/>
            <a:ext cx="2032014" cy="471114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399665" y="1127125"/>
            <a:ext cx="7698105" cy="54260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98145" fontAlgn="auto">
              <a:lnSpc>
                <a:spcPts val="3200"/>
              </a:lnSpc>
            </a:pPr>
            <a:r>
              <a:rPr lang="zh-CN" sz="3600" b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４、当干旱灾害得到有效控制时，事发地乡（镇）防汛抗旱指挥机构可视汛情宣布结束紧急防汛期。</a:t>
            </a:r>
            <a:endParaRPr lang="zh-CN" sz="3600" b="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sz="360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r>
              <a:rPr lang="zh-CN" sz="3600" b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一级、二级干旱灾害在旱情得到有效控制情况下，应急响应终止由市防指进行确认，并提出建议报请市政府批准，由市政府宣布应急处置工作结束;</a:t>
            </a:r>
            <a:endParaRPr lang="zh-CN" sz="3600" b="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398145" fontAlgn="auto">
              <a:lnSpc>
                <a:spcPts val="3200"/>
              </a:lnSpc>
            </a:pPr>
            <a:r>
              <a:rPr lang="zh-CN" sz="3600" b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3600" b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sz="3600" b="0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）三级、四级干旱灾害在旱情得到有效控制的情况下，应急响应终止由市防指进行确认，并提出建议报请市政府批准，由市防指宣布应急处置工作结束。</a:t>
            </a:r>
            <a:endParaRPr lang="zh-CN" sz="3600" b="0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2471.9055118110236,&quot;width&quot;:9605.314960629921}"/>
</p:tagLst>
</file>

<file path=ppt/tags/tag2.xml><?xml version="1.0" encoding="utf-8"?>
<p:tagLst xmlns:p="http://schemas.openxmlformats.org/presentationml/2006/main">
  <p:tag name="COMMONDATA" val="eyJjb3VudCI6MiwiaGRpZCI6IjM0NTk0NjM0OWQ2NzFhYjJmZWY4Yjg3NTdjN2Y1ZjA1IiwidXNlckNvdW50IjoyfQ=="/>
</p:tagLst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汉仪中黑S"/>
        <a:ea typeface="汉仪中黑S"/>
        <a:cs typeface=""/>
      </a:majorFont>
      <a:minorFont>
        <a:latin typeface="汉仪中黑S"/>
        <a:ea typeface="汉仪中黑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稻壳儿.RIVER原创</Template>
  <TotalTime>0</TotalTime>
  <Words>908</Words>
  <Application>WPS 演示</Application>
  <PresentationFormat>宽屏</PresentationFormat>
  <Paragraphs>47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8" baseType="lpstr">
      <vt:lpstr>Arial</vt:lpstr>
      <vt:lpstr>宋体</vt:lpstr>
      <vt:lpstr>Wingdings</vt:lpstr>
      <vt:lpstr>汉仪晓波花月圆简</vt:lpstr>
      <vt:lpstr>Open Sans Light</vt:lpstr>
      <vt:lpstr>汉仪黑方简</vt:lpstr>
      <vt:lpstr>微软雅黑</vt:lpstr>
      <vt:lpstr>汉仪雅酷黑 55W</vt:lpstr>
      <vt:lpstr>Source Han Serif SC</vt:lpstr>
      <vt:lpstr>汉仪中黑S</vt:lpstr>
      <vt:lpstr>Calibri</vt:lpstr>
      <vt:lpstr>Segoe UI</vt:lpstr>
      <vt:lpstr>Arial Unicode MS</vt:lpstr>
      <vt:lpstr>汉仪中黑S</vt:lpstr>
      <vt:lpstr>黑体</vt:lpstr>
      <vt:lpstr>仿宋_GB2312</vt:lpstr>
      <vt:lpstr>方正公文小标宋</vt:lpstr>
      <vt:lpstr>方正小标宋简体</vt:lpstr>
      <vt:lpstr>微软雅黑 Light</vt:lpstr>
      <vt:lpstr>方正粗黑宋简体</vt:lpstr>
      <vt:lpstr>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  <Manager>RIVER</Manager>
  <HyperlinkBase>https://www.docer.com/designer/detail/254494219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RIVER</dc:creator>
  <cp:keywords>稻壳儿RIVER</cp:keywords>
  <dc:description>稻壳儿原创PPT模板,RIVER制作。
https://www.docer.com/designer/detail/254494219</dc:description>
  <dc:subject>PPT原创模板</dc:subject>
  <cp:category>PPT模板</cp:category>
  <cp:lastModifiedBy>吢丕</cp:lastModifiedBy>
  <cp:revision>333</cp:revision>
  <dcterms:created xsi:type="dcterms:W3CDTF">2020-06-12T01:04:00Z</dcterms:created>
  <dcterms:modified xsi:type="dcterms:W3CDTF">2022-08-25T01:09:36Z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2052-11.1.0.12302</vt:lpwstr>
  </property>
  <property fmtid="{D5CDD505-2E9C-101B-9397-08002B2CF9AE}" pid="3" name="KSOTemplateUUID">
    <vt:lpwstr>v1.0_mb_umOiw30dN1s2kNUocp9nEw==</vt:lpwstr>
  </property>
  <property fmtid="{D5CDD505-2E9C-101B-9397-08002B2CF9AE}" pid="4" name="ICV">
    <vt:lpwstr>0E7B1F1046D646148BEC3A25752E60FD</vt:lpwstr>
  </property>
</Properties>
</file>